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351" r:id="rId4"/>
    <p:sldId id="335" r:id="rId5"/>
    <p:sldId id="347" r:id="rId6"/>
    <p:sldId id="348" r:id="rId7"/>
    <p:sldId id="323" r:id="rId8"/>
    <p:sldId id="324" r:id="rId9"/>
    <p:sldId id="325" r:id="rId10"/>
    <p:sldId id="326" r:id="rId11"/>
    <p:sldId id="327" r:id="rId12"/>
    <p:sldId id="328" r:id="rId13"/>
    <p:sldId id="330" r:id="rId14"/>
    <p:sldId id="331" r:id="rId15"/>
    <p:sldId id="332" r:id="rId16"/>
    <p:sldId id="333" r:id="rId17"/>
    <p:sldId id="336" r:id="rId18"/>
    <p:sldId id="355" r:id="rId19"/>
    <p:sldId id="372" r:id="rId20"/>
    <p:sldId id="352" r:id="rId21"/>
    <p:sldId id="353" r:id="rId22"/>
    <p:sldId id="354" r:id="rId23"/>
    <p:sldId id="358" r:id="rId24"/>
    <p:sldId id="364" r:id="rId25"/>
    <p:sldId id="365" r:id="rId26"/>
    <p:sldId id="366" r:id="rId27"/>
    <p:sldId id="367" r:id="rId28"/>
    <p:sldId id="356" r:id="rId29"/>
    <p:sldId id="311" r:id="rId30"/>
    <p:sldId id="368" r:id="rId31"/>
    <p:sldId id="369" r:id="rId32"/>
    <p:sldId id="370" r:id="rId33"/>
    <p:sldId id="371" r:id="rId34"/>
    <p:sldId id="312" r:id="rId35"/>
    <p:sldId id="314" r:id="rId36"/>
    <p:sldId id="317" r:id="rId37"/>
    <p:sldId id="350" r:id="rId38"/>
    <p:sldId id="359" r:id="rId39"/>
    <p:sldId id="360" r:id="rId40"/>
    <p:sldId id="361" r:id="rId41"/>
    <p:sldId id="338" r:id="rId42"/>
    <p:sldId id="339" r:id="rId43"/>
    <p:sldId id="340" r:id="rId44"/>
    <p:sldId id="341" r:id="rId45"/>
    <p:sldId id="342" r:id="rId46"/>
    <p:sldId id="343" r:id="rId47"/>
    <p:sldId id="345" r:id="rId48"/>
    <p:sldId id="346" r:id="rId49"/>
    <p:sldId id="344" r:id="rId50"/>
    <p:sldId id="363" r:id="rId51"/>
    <p:sldId id="362" r:id="rId52"/>
    <p:sldId id="349" r:id="rId53"/>
    <p:sldId id="357" r:id="rId54"/>
    <p:sldId id="320" r:id="rId55"/>
    <p:sldId id="292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ọc Lợi Lê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50" autoAdjust="0"/>
  </p:normalViewPr>
  <p:slideViewPr>
    <p:cSldViewPr>
      <p:cViewPr varScale="1">
        <p:scale>
          <a:sx n="66" d="100"/>
          <a:sy n="66" d="100"/>
        </p:scale>
        <p:origin x="644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26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18D75-056B-4F1B-BEA9-9EDDFC998CEF}" type="datetimeFigureOut">
              <a:rPr lang="en-US" smtClean="0"/>
              <a:pPr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74F2D-88B4-4E17-8007-10EAB5EE44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8531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2b52af7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f92b52af7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797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f92b52af7f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f92b52af7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683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74F2D-88B4-4E17-8007-10EAB5EE44E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70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0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/>
              <a:t>LSTM is a kind of RNN</a:t>
            </a:r>
            <a:endParaRPr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/>
              <a:t>LSTM is capable of learning long term dependencies</a:t>
            </a:r>
            <a:endParaRPr/>
          </a:p>
        </p:txBody>
      </p:sp>
      <p:sp>
        <p:nvSpPr>
          <p:cNvPr id="177" name="Google Shape;17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962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04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082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345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8618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1499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92b52af7f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f92b52af7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696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40B8F-9112-42AF-B0C0-D3873EC64D44}" type="datetime1">
              <a:rPr lang="en-US" smtClean="0"/>
              <a:t>8/12/2022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1B2E-FA26-4A3F-BDA5-8D23C0F66113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161D5-5AE0-4D6C-A7BF-A3C7495B561B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7839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E80057C3-E1B6-4280-AFCA-CC8AA7FC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115888"/>
            <a:ext cx="7956547" cy="9731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3D9047DF-64CB-4B9C-95ED-E6ECC29134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4" y="1592264"/>
            <a:ext cx="7956550" cy="4537074"/>
          </a:xfrm>
          <a:prstGeom prst="rect">
            <a:avLst/>
          </a:prstGeom>
        </p:spPr>
        <p:txBody>
          <a:bodyPr/>
          <a:lstStyle>
            <a:lvl1pPr defTabSz="284400">
              <a:buClr>
                <a:srgbClr val="427BF5"/>
              </a:buClr>
              <a:defRPr/>
            </a:lvl1pPr>
            <a:lvl2pPr>
              <a:buClr>
                <a:srgbClr val="427BF5"/>
              </a:buClr>
              <a:defRPr/>
            </a:lvl2pPr>
            <a:lvl3pPr>
              <a:buClr>
                <a:srgbClr val="427BF5"/>
              </a:buClr>
              <a:defRPr/>
            </a:lvl3pPr>
            <a:lvl4pPr>
              <a:buClr>
                <a:srgbClr val="427BF5"/>
              </a:buClr>
              <a:defRPr/>
            </a:lvl4pPr>
            <a:lvl5pPr>
              <a:buClr>
                <a:srgbClr val="427BF5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="" xmlns:a16="http://schemas.microsoft.com/office/drawing/2014/main" id="{932D37C9-8C47-46F1-90DE-4D249E5D2F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6" y="1089025"/>
            <a:ext cx="7956548" cy="503239"/>
          </a:xfrm>
          <a:prstGeom prst="rect">
            <a:avLst/>
          </a:prstGeom>
        </p:spPr>
        <p:txBody>
          <a:bodyPr lIns="0" tIns="36000" rIns="0" bIns="0">
            <a:noAutofit/>
          </a:bodyPr>
          <a:lstStyle>
            <a:lvl1pPr marL="0" indent="0">
              <a:buNone/>
              <a:defRPr sz="2000" b="1" i="0">
                <a:solidFill>
                  <a:srgbClr val="3183FF"/>
                </a:solidFill>
                <a:latin typeface="+mj-lt"/>
              </a:defRPr>
            </a:lvl1pPr>
            <a:lvl2pPr marL="457178" indent="0">
              <a:buNone/>
              <a:defRPr sz="14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2pPr>
            <a:lvl3pPr marL="914354" indent="0">
              <a:buNone/>
              <a:defRPr sz="12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3pPr>
            <a:lvl4pPr marL="1371532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4pPr>
            <a:lvl5pPr marL="1828709" indent="0">
              <a:buNone/>
              <a:defRPr sz="1100" b="0" i="0">
                <a:solidFill>
                  <a:srgbClr val="00B0F0"/>
                </a:solidFill>
                <a:latin typeface="HelveticaNeueLT Std Med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Textplatzhalter 33">
            <a:extLst>
              <a:ext uri="{FF2B5EF4-FFF2-40B4-BE49-F238E27FC236}">
                <a16:creationId xmlns="" xmlns:a16="http://schemas.microsoft.com/office/drawing/2014/main" id="{1CC2D235-C613-4A23-9CE8-CC0F66C7F01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325" y="6356350"/>
            <a:ext cx="6991350" cy="365125"/>
          </a:xfrm>
        </p:spPr>
        <p:txBody>
          <a:bodyPr lIns="0" tIns="0" rIns="0" bIns="0" anchor="ctr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0" baseline="0">
                <a:solidFill>
                  <a:schemeClr val="bg1"/>
                </a:solidFill>
              </a:defRPr>
            </a:lvl1pPr>
            <a:lvl2pPr marL="357188" indent="0">
              <a:buNone/>
              <a:defRPr b="1">
                <a:solidFill>
                  <a:schemeClr val="bg1"/>
                </a:solidFill>
              </a:defRPr>
            </a:lvl2pPr>
            <a:lvl3pPr marL="627063" indent="0">
              <a:buNone/>
              <a:defRPr b="1">
                <a:solidFill>
                  <a:schemeClr val="bg1"/>
                </a:solidFill>
              </a:defRPr>
            </a:lvl3pPr>
            <a:lvl4pPr marL="895350" indent="0">
              <a:buNone/>
              <a:defRPr b="1">
                <a:solidFill>
                  <a:schemeClr val="bg1"/>
                </a:solidFill>
              </a:defRPr>
            </a:lvl4pPr>
            <a:lvl5pPr marL="1165225" indent="0"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="" xmlns:a16="http://schemas.microsoft.com/office/drawing/2014/main" id="{49B7E09D-1A2C-4AFD-A321-1D82FF3C9B34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="" xmlns:a16="http://schemas.microsoft.com/office/drawing/2014/main" id="{5605FDB6-1F62-4B0D-821E-1DDA79D24034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86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DF1AF-BA76-40C0-AB7A-BD4D07C5B3E2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E3AE7-52BB-4C57-BEF4-5C4DF4AB11E5}" type="datetime1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90FAF-8CD9-4988-9EA3-AC8A347F8093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EB326-9E88-4E2F-8719-ACE2744C87D7}" type="datetime1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78F57-EC52-4ABE-AE27-2D7E04E6C25C}" type="datetime1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455F-A7FE-46D3-987B-1F09547F32BD}" type="datetime1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D5AD1-EBDC-410B-8442-C3CD023E63A0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62EBF-A925-4BD2-ACA7-51E27F705C8C}" type="datetime1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D796CB3-0C22-4892-ADE1-E78ECAA48FB9}" type="datetime1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DA111C7-0D49-4F56-8EA8-A6A5F64911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10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21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png"/><Relationship Id="rId3" Type="http://schemas.openxmlformats.org/officeDocument/2006/relationships/image" Target="../media/image310.png"/><Relationship Id="rId7" Type="http://schemas.openxmlformats.org/officeDocument/2006/relationships/image" Target="../media/image23.png"/><Relationship Id="rId12" Type="http://schemas.openxmlformats.org/officeDocument/2006/relationships/image" Target="../media/image17.png"/><Relationship Id="rId17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7.png"/><Relationship Id="rId10" Type="http://schemas.openxmlformats.org/officeDocument/2006/relationships/image" Target="../media/image26.png"/><Relationship Id="rId4" Type="http://schemas.openxmlformats.org/officeDocument/2006/relationships/image" Target="../media/image21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1.png"/><Relationship Id="rId3" Type="http://schemas.openxmlformats.org/officeDocument/2006/relationships/image" Target="../media/image310.png"/><Relationship Id="rId7" Type="http://schemas.openxmlformats.org/officeDocument/2006/relationships/image" Target="../media/image16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210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4.png"/><Relationship Id="rId3" Type="http://schemas.openxmlformats.org/officeDocument/2006/relationships/image" Target="../media/image310.png"/><Relationship Id="rId7" Type="http://schemas.openxmlformats.org/officeDocument/2006/relationships/image" Target="../media/image50.png"/><Relationship Id="rId12" Type="http://schemas.openxmlformats.org/officeDocument/2006/relationships/image" Target="../media/image32.png"/><Relationship Id="rId17" Type="http://schemas.openxmlformats.org/officeDocument/2006/relationships/image" Target="../media/image34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image" Target="../media/image53.png"/><Relationship Id="rId5" Type="http://schemas.openxmlformats.org/officeDocument/2006/relationships/image" Target="../media/image480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70.png"/><Relationship Id="rId9" Type="http://schemas.openxmlformats.org/officeDocument/2006/relationships/image" Target="../media/image51.png"/><Relationship Id="rId1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62.png"/><Relationship Id="rId8" Type="http://schemas.openxmlformats.org/officeDocument/2006/relationships/image" Target="../media/image360.png"/><Relationship Id="rId26" Type="http://schemas.openxmlformats.org/officeDocument/2006/relationships/image" Target="../media/image46.png"/><Relationship Id="rId3" Type="http://schemas.openxmlformats.org/officeDocument/2006/relationships/image" Target="../media/image310.png"/><Relationship Id="rId21" Type="http://schemas.openxmlformats.org/officeDocument/2006/relationships/image" Target="../media/image64.png"/><Relationship Id="rId7" Type="http://schemas.openxmlformats.org/officeDocument/2006/relationships/image" Target="../media/image37.png"/><Relationship Id="rId17" Type="http://schemas.openxmlformats.org/officeDocument/2006/relationships/image" Target="../media/image61.png"/><Relationship Id="rId25" Type="http://schemas.openxmlformats.org/officeDocument/2006/relationships/image" Target="../media/image45.png"/><Relationship Id="rId16" Type="http://schemas.openxmlformats.org/officeDocument/2006/relationships/image" Target="../media/image60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24" Type="http://schemas.openxmlformats.org/officeDocument/2006/relationships/image" Target="../media/image44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8.png"/><Relationship Id="rId19" Type="http://schemas.openxmlformats.org/officeDocument/2006/relationships/image" Target="../media/image42.png"/><Relationship Id="rId4" Type="http://schemas.openxmlformats.org/officeDocument/2006/relationships/image" Target="../media/image320.png"/><Relationship Id="rId14" Type="http://schemas.openxmlformats.org/officeDocument/2006/relationships/image" Target="../media/image39.png"/><Relationship Id="rId22" Type="http://schemas.openxmlformats.org/officeDocument/2006/relationships/image" Target="../media/image65.png"/><Relationship Id="rId27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loydhub.com/a-beginners-guide-on-recurrent-neural-networks-with-pytorch/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hyperlink" Target="https://www.khanacademy.org/math/multivariable-calculus/multivariable-derivatives/differentiating-vector-valued-functions/a/multivariable-chain-rule-simple-vers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mlr.org/papers/volume15/srivastava14a/srivastava14a.pdf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2370216.237043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62/089976600300015015" TargetMode="External"/><Relationship Id="rId2" Type="http://schemas.openxmlformats.org/officeDocument/2006/relationships/hyperlink" Target="https://www.bioinf.jku.at/publications/older/2604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ah.github.io/posts/2015-08-Understanding-LSTM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406.1078v3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3385.pdf" TargetMode="External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wmt18/pdf/WMT028.pdf" TargetMode="External"/><Relationship Id="rId2" Type="http://schemas.openxmlformats.org/officeDocument/2006/relationships/hyperlink" Target="http://www.statmt.org/wmt16/pdf/W16-2301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lweb.org/aclwiki/index.php?title=POS_Tagging_(State_of_the_art)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10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10.png"/><Relationship Id="rId4" Type="http://schemas.openxmlformats.org/officeDocument/2006/relationships/image" Target="../media/image210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10000"/>
            <a:ext cx="6400800" cy="27432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Nguyen Van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Vinh</a:t>
            </a: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QAI,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Fsoft</a:t>
            </a:r>
            <a:endParaRPr lang="en-US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/>
              <a:t>Sequence Modeling và Mạng hồi quy (Recurrent Neural Network) Và LSTM</a:t>
            </a:r>
            <a:endParaRPr lang="en-US" sz="4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274593" y="340357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Recurrent Neural Network Cell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59809" y="5246277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3641537" y="3278687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7845245" y="3278687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769322" y="3662897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/>
          <p:cNvGrpSpPr/>
          <p:nvPr/>
        </p:nvGrpSpPr>
        <p:grpSpPr>
          <a:xfrm>
            <a:off x="5754950" y="2066738"/>
            <a:ext cx="576633" cy="692465"/>
            <a:chOff x="4750274" y="1746843"/>
            <a:chExt cx="432475" cy="519349"/>
          </a:xfrm>
        </p:grpSpPr>
        <p:sp>
          <p:nvSpPr>
            <p:cNvPr id="20" name="Oval 19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V="1">
            <a:off x="6006985" y="2804160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16187" y="1717724"/>
            <a:ext cx="15293" cy="34574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Group 25"/>
          <p:cNvGrpSpPr/>
          <p:nvPr/>
        </p:nvGrpSpPr>
        <p:grpSpPr>
          <a:xfrm>
            <a:off x="5754955" y="1030198"/>
            <a:ext cx="567335" cy="692465"/>
            <a:chOff x="4750274" y="1746843"/>
            <a:chExt cx="425501" cy="519349"/>
          </a:xfrm>
        </p:grpSpPr>
        <p:sp>
          <p:nvSpPr>
            <p:cNvPr id="27" name="Oval 2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750274" y="1783751"/>
                  <a:ext cx="42550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5444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609601" y="342232"/>
            <a:ext cx="10287000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Recurrent Neural Network Cell</a:t>
            </a:r>
            <a:endParaRPr sz="4267" dirty="0"/>
          </a:p>
        </p:txBody>
      </p: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89591" y="1729762"/>
            <a:ext cx="15293" cy="34574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33242" y="5095893"/>
                <a:ext cx="2166106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[0 0 1 0 0]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931" y="3821920"/>
                <a:ext cx="1686744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146667" r="-3261" b="-1822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780569" y="3478231"/>
                <a:ext cx="2251577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=[0 0 0 0 0 ]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569" y="3478231"/>
                <a:ext cx="2251577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355" r="-3252" b="-3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12868" y="1295916"/>
                <a:ext cx="3788473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=[0.1, 0.05, 0.05, 0.1, 0.7]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650" y="971937"/>
                <a:ext cx="286501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702" t="-2174" r="-2553" b="-3260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4274877" y="2307905"/>
            <a:ext cx="7492906" cy="1583017"/>
            <a:chOff x="3441371" y="1698409"/>
            <a:chExt cx="4890444" cy="1187263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5076991" y="2747173"/>
              <a:ext cx="354545" cy="0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505239" y="2103120"/>
              <a:ext cx="0" cy="262360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3441371" y="1698409"/>
                  <a:ext cx="2593510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defTabSz="609585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=[0.1   0.2 0 −0.3 −0.1 ]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1371" y="1698409"/>
                  <a:ext cx="2612313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23" t="-146667" r="-2439" b="-18222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5683901" y="2608673"/>
                  <a:ext cx="2647914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algn="l" rtl="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=[0.1   0.2 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0 −0.3 −0.1 ]</m:t>
                        </m:r>
                      </m:oMath>
                    </m:oMathPara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901" y="2608673"/>
                  <a:ext cx="2647914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203" r="-2105" b="-38333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5334001" y="5714167"/>
            <a:ext cx="1600200" cy="615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t">
            <a:spAutoFit/>
          </a:bodyPr>
          <a:lstStyle/>
          <a:p>
            <a:pPr defTabSz="609585" latinLnBrk="1" hangingPunct="0"/>
            <a:r>
              <a:rPr lang="en-US" sz="2667" dirty="0">
                <a:solidFill>
                  <a:srgbClr val="0070C0"/>
                </a:solidFill>
              </a:rPr>
              <a:t>a b </a:t>
            </a:r>
            <a:r>
              <a:rPr lang="en-US" sz="3200" b="1" dirty="0">
                <a:solidFill>
                  <a:srgbClr val="0070C0"/>
                </a:solidFill>
              </a:rPr>
              <a:t>c</a:t>
            </a:r>
            <a:r>
              <a:rPr lang="en-US" sz="2667" dirty="0">
                <a:solidFill>
                  <a:srgbClr val="0070C0"/>
                </a:solidFill>
              </a:rPr>
              <a:t> d e</a:t>
            </a:r>
            <a:endParaRPr lang="en-US" sz="2667" dirty="0">
              <a:solidFill>
                <a:srgbClr val="0070C0"/>
              </a:solidFill>
              <a:sym typeface="Calibri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527433" y="5459130"/>
            <a:ext cx="0" cy="34981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/>
          <p:cNvCxnSpPr/>
          <p:nvPr/>
        </p:nvCxnSpPr>
        <p:spPr>
          <a:xfrm flipV="1">
            <a:off x="5771751" y="5459130"/>
            <a:ext cx="0" cy="34981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/>
          <p:cNvCxnSpPr/>
          <p:nvPr/>
        </p:nvCxnSpPr>
        <p:spPr>
          <a:xfrm flipV="1">
            <a:off x="6016068" y="5459130"/>
            <a:ext cx="0" cy="34981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Arrow Connector 43"/>
          <p:cNvCxnSpPr/>
          <p:nvPr/>
        </p:nvCxnSpPr>
        <p:spPr>
          <a:xfrm flipV="1">
            <a:off x="6260385" y="5459130"/>
            <a:ext cx="0" cy="34981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/>
          <p:cNvCxnSpPr/>
          <p:nvPr/>
        </p:nvCxnSpPr>
        <p:spPr>
          <a:xfrm flipV="1">
            <a:off x="6504700" y="5459130"/>
            <a:ext cx="0" cy="34981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/>
          <p:cNvCxnSpPr/>
          <p:nvPr/>
        </p:nvCxnSpPr>
        <p:spPr>
          <a:xfrm>
            <a:off x="8036829" y="1468239"/>
            <a:ext cx="717028" cy="1234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ectangle 9"/>
          <p:cNvSpPr/>
          <p:nvPr/>
        </p:nvSpPr>
        <p:spPr>
          <a:xfrm>
            <a:off x="8762378" y="1219041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 (0.7)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0886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3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534532" y="150881"/>
            <a:ext cx="10820400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Recurrent Neural Network Cell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59809" y="5246277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3641537" y="3278687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7845245" y="3278687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769322" y="3662897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/>
          <p:cNvGrpSpPr/>
          <p:nvPr/>
        </p:nvGrpSpPr>
        <p:grpSpPr>
          <a:xfrm>
            <a:off x="5754950" y="2066738"/>
            <a:ext cx="576633" cy="692465"/>
            <a:chOff x="4750274" y="1746843"/>
            <a:chExt cx="432475" cy="519349"/>
          </a:xfrm>
        </p:grpSpPr>
        <p:sp>
          <p:nvSpPr>
            <p:cNvPr id="20" name="Oval 19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V="1">
            <a:off x="6006985" y="2804160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16187" y="1717724"/>
            <a:ext cx="15293" cy="34574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Group 25"/>
          <p:cNvGrpSpPr/>
          <p:nvPr/>
        </p:nvGrpSpPr>
        <p:grpSpPr>
          <a:xfrm>
            <a:off x="5754955" y="1030198"/>
            <a:ext cx="567335" cy="692465"/>
            <a:chOff x="4750274" y="1746843"/>
            <a:chExt cx="425501" cy="519349"/>
          </a:xfrm>
        </p:grpSpPr>
        <p:sp>
          <p:nvSpPr>
            <p:cNvPr id="27" name="Oval 2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750274" y="1783751"/>
                  <a:ext cx="42550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70794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289105" y="294112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 (Unrolled) Recurrent Neural Network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84802" y="5089518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2655495" y="3891433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1380639" y="3853454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4156133" y="3853454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3567890" y="4237664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3031979" y="4710756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2060733" y="4202321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/>
          <p:cNvGrpSpPr/>
          <p:nvPr/>
        </p:nvGrpSpPr>
        <p:grpSpPr>
          <a:xfrm>
            <a:off x="2779943" y="2711174"/>
            <a:ext cx="576633" cy="692465"/>
            <a:chOff x="4750274" y="1746843"/>
            <a:chExt cx="432475" cy="519349"/>
          </a:xfrm>
        </p:grpSpPr>
        <p:sp>
          <p:nvSpPr>
            <p:cNvPr id="20" name="Oval 19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V="1">
            <a:off x="3031979" y="3413762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Group 56"/>
          <p:cNvGrpSpPr/>
          <p:nvPr/>
        </p:nvGrpSpPr>
        <p:grpSpPr>
          <a:xfrm>
            <a:off x="5635881" y="5102317"/>
            <a:ext cx="572721" cy="692465"/>
            <a:chOff x="4750274" y="1746843"/>
            <a:chExt cx="429541" cy="519349"/>
          </a:xfrm>
        </p:grpSpPr>
        <p:sp>
          <p:nvSpPr>
            <p:cNvPr id="58" name="Oval 5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506577" y="3904231"/>
            <a:ext cx="773960" cy="692465"/>
            <a:chOff x="6512842" y="2453180"/>
            <a:chExt cx="580470" cy="519349"/>
          </a:xfrm>
        </p:grpSpPr>
        <p:sp>
          <p:nvSpPr>
            <p:cNvPr id="62" name="Oval 61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7007214" y="3866253"/>
            <a:ext cx="583750" cy="692465"/>
            <a:chOff x="4750274" y="1746843"/>
            <a:chExt cx="437813" cy="519349"/>
          </a:xfrm>
        </p:grpSpPr>
        <p:sp>
          <p:nvSpPr>
            <p:cNvPr id="68" name="Oval 6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/>
          <p:cNvCxnSpPr/>
          <p:nvPr/>
        </p:nvCxnSpPr>
        <p:spPr>
          <a:xfrm>
            <a:off x="6418973" y="425046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 flipV="1">
            <a:off x="5883061" y="4723555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4911815" y="4215120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3" name="Group 72"/>
          <p:cNvGrpSpPr/>
          <p:nvPr/>
        </p:nvGrpSpPr>
        <p:grpSpPr>
          <a:xfrm>
            <a:off x="5631025" y="2723973"/>
            <a:ext cx="583750" cy="692465"/>
            <a:chOff x="4750274" y="1746843"/>
            <a:chExt cx="437813" cy="519349"/>
          </a:xfrm>
        </p:grpSpPr>
        <p:sp>
          <p:nvSpPr>
            <p:cNvPr id="74" name="Oval 73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Arrow Connector 75"/>
          <p:cNvCxnSpPr/>
          <p:nvPr/>
        </p:nvCxnSpPr>
        <p:spPr>
          <a:xfrm flipV="1">
            <a:off x="5883061" y="3426560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7" name="Group 76"/>
          <p:cNvGrpSpPr/>
          <p:nvPr/>
        </p:nvGrpSpPr>
        <p:grpSpPr>
          <a:xfrm>
            <a:off x="8389458" y="5110699"/>
            <a:ext cx="572721" cy="692465"/>
            <a:chOff x="4750274" y="1746843"/>
            <a:chExt cx="429541" cy="519349"/>
          </a:xfrm>
        </p:grpSpPr>
        <p:sp>
          <p:nvSpPr>
            <p:cNvPr id="78" name="Oval 7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8260155" y="3912614"/>
            <a:ext cx="773960" cy="692465"/>
            <a:chOff x="6512842" y="2453180"/>
            <a:chExt cx="580470" cy="519349"/>
          </a:xfrm>
        </p:grpSpPr>
        <p:sp>
          <p:nvSpPr>
            <p:cNvPr id="81" name="Oval 80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9760791" y="3874635"/>
            <a:ext cx="583750" cy="692465"/>
            <a:chOff x="4750274" y="1746843"/>
            <a:chExt cx="437813" cy="519349"/>
          </a:xfrm>
        </p:grpSpPr>
        <p:sp>
          <p:nvSpPr>
            <p:cNvPr id="87" name="Oval 8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Straight Arrow Connector 88"/>
          <p:cNvCxnSpPr/>
          <p:nvPr/>
        </p:nvCxnSpPr>
        <p:spPr>
          <a:xfrm>
            <a:off x="9172550" y="425884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 flipV="1">
            <a:off x="8636639" y="4731937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Arrow Connector 90"/>
          <p:cNvCxnSpPr/>
          <p:nvPr/>
        </p:nvCxnSpPr>
        <p:spPr>
          <a:xfrm>
            <a:off x="7665393" y="422350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" name="Group 91"/>
          <p:cNvGrpSpPr/>
          <p:nvPr/>
        </p:nvGrpSpPr>
        <p:grpSpPr>
          <a:xfrm>
            <a:off x="8384602" y="2732355"/>
            <a:ext cx="583750" cy="692465"/>
            <a:chOff x="4750274" y="1746843"/>
            <a:chExt cx="437813" cy="519349"/>
          </a:xfrm>
        </p:grpSpPr>
        <p:sp>
          <p:nvSpPr>
            <p:cNvPr id="93" name="Oval 92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94"/>
          <p:cNvCxnSpPr/>
          <p:nvPr/>
        </p:nvCxnSpPr>
        <p:spPr>
          <a:xfrm flipV="1">
            <a:off x="8636639" y="3434943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2853950" y="5882040"/>
            <a:ext cx="5942717" cy="528761"/>
            <a:chOff x="2140462" y="4411530"/>
            <a:chExt cx="4457038" cy="396571"/>
          </a:xfrm>
        </p:grpSpPr>
        <p:sp>
          <p:nvSpPr>
            <p:cNvPr id="5" name="Rectangle 4"/>
            <p:cNvSpPr/>
            <p:nvPr/>
          </p:nvSpPr>
          <p:spPr>
            <a:xfrm>
              <a:off x="2140462" y="4411530"/>
              <a:ext cx="267141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c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247422" y="4411530"/>
              <a:ext cx="267141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a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382056" y="4461852"/>
              <a:ext cx="21544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t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75398" y="1119453"/>
            <a:ext cx="6906660" cy="1589363"/>
            <a:chOff x="2081548" y="839590"/>
            <a:chExt cx="5179995" cy="1192022"/>
          </a:xfrm>
        </p:grpSpPr>
        <p:sp>
          <p:nvSpPr>
            <p:cNvPr id="98" name="Rectangle 97"/>
            <p:cNvSpPr/>
            <p:nvPr/>
          </p:nvSpPr>
          <p:spPr>
            <a:xfrm>
              <a:off x="2106924" y="839590"/>
              <a:ext cx="267141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a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78136" y="844359"/>
              <a:ext cx="21544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t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929207" y="848919"/>
              <a:ext cx="1332336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&lt;&lt;space&gt;&gt;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 flipV="1">
              <a:off x="2277473" y="1772300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2" name="Group 101"/>
            <p:cNvGrpSpPr/>
            <p:nvPr/>
          </p:nvGrpSpPr>
          <p:grpSpPr>
            <a:xfrm>
              <a:off x="2081548" y="1256656"/>
              <a:ext cx="425501" cy="519349"/>
              <a:chOff x="4750274" y="1746843"/>
              <a:chExt cx="425501" cy="519349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/>
                  <p:cNvSpPr/>
                  <p:nvPr/>
                </p:nvSpPr>
                <p:spPr>
                  <a:xfrm>
                    <a:off x="4750274" y="1783751"/>
                    <a:ext cx="425501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4" name="Rectangle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H="1" flipV="1">
              <a:off x="4415785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6" name="Group 105"/>
            <p:cNvGrpSpPr/>
            <p:nvPr/>
          </p:nvGrpSpPr>
          <p:grpSpPr>
            <a:xfrm>
              <a:off x="4219860" y="1255911"/>
              <a:ext cx="430840" cy="519349"/>
              <a:chOff x="4750274" y="1746843"/>
              <a:chExt cx="430840" cy="519349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tangle 107"/>
                  <p:cNvSpPr/>
                  <p:nvPr/>
                </p:nvSpPr>
                <p:spPr>
                  <a:xfrm>
                    <a:off x="4750274" y="1783751"/>
                    <a:ext cx="430840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8" name="Rectangle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9" name="Straight Arrow Connector 108"/>
            <p:cNvCxnSpPr/>
            <p:nvPr/>
          </p:nvCxnSpPr>
          <p:spPr>
            <a:xfrm flipH="1" flipV="1">
              <a:off x="6467681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0" name="Group 109"/>
            <p:cNvGrpSpPr/>
            <p:nvPr/>
          </p:nvGrpSpPr>
          <p:grpSpPr>
            <a:xfrm>
              <a:off x="6271756" y="1255911"/>
              <a:ext cx="430840" cy="519349"/>
              <a:chOff x="4750274" y="1746843"/>
              <a:chExt cx="430840" cy="519349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4750274" y="1783751"/>
                    <a:ext cx="430840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08004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163662" y="302154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 (Unrolled) Recurrent Neural Network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84802" y="5089518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2655495" y="3891433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1380639" y="3853454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4156133" y="3853454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3567890" y="4237664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3031979" y="4710756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2060733" y="4202321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/>
          <p:cNvGrpSpPr/>
          <p:nvPr/>
        </p:nvGrpSpPr>
        <p:grpSpPr>
          <a:xfrm>
            <a:off x="2779943" y="2711174"/>
            <a:ext cx="576633" cy="692465"/>
            <a:chOff x="4750274" y="1746843"/>
            <a:chExt cx="432475" cy="519349"/>
          </a:xfrm>
        </p:grpSpPr>
        <p:sp>
          <p:nvSpPr>
            <p:cNvPr id="20" name="Oval 19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V="1">
            <a:off x="3031979" y="3413762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Group 56"/>
          <p:cNvGrpSpPr/>
          <p:nvPr/>
        </p:nvGrpSpPr>
        <p:grpSpPr>
          <a:xfrm>
            <a:off x="5635881" y="5102317"/>
            <a:ext cx="572721" cy="692465"/>
            <a:chOff x="4750274" y="1746843"/>
            <a:chExt cx="429541" cy="519349"/>
          </a:xfrm>
        </p:grpSpPr>
        <p:sp>
          <p:nvSpPr>
            <p:cNvPr id="58" name="Oval 5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506577" y="3904231"/>
            <a:ext cx="773960" cy="692465"/>
            <a:chOff x="6512842" y="2453180"/>
            <a:chExt cx="580470" cy="519349"/>
          </a:xfrm>
        </p:grpSpPr>
        <p:sp>
          <p:nvSpPr>
            <p:cNvPr id="62" name="Oval 61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7007214" y="3866253"/>
            <a:ext cx="583750" cy="692465"/>
            <a:chOff x="4750274" y="1746843"/>
            <a:chExt cx="437813" cy="519349"/>
          </a:xfrm>
        </p:grpSpPr>
        <p:sp>
          <p:nvSpPr>
            <p:cNvPr id="68" name="Oval 6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/>
          <p:cNvCxnSpPr/>
          <p:nvPr/>
        </p:nvCxnSpPr>
        <p:spPr>
          <a:xfrm>
            <a:off x="6418973" y="425046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 flipV="1">
            <a:off x="5883061" y="4723555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4911815" y="4215120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3" name="Group 72"/>
          <p:cNvGrpSpPr/>
          <p:nvPr/>
        </p:nvGrpSpPr>
        <p:grpSpPr>
          <a:xfrm>
            <a:off x="5631025" y="2723973"/>
            <a:ext cx="583750" cy="692465"/>
            <a:chOff x="4750274" y="1746843"/>
            <a:chExt cx="437813" cy="519349"/>
          </a:xfrm>
        </p:grpSpPr>
        <p:sp>
          <p:nvSpPr>
            <p:cNvPr id="74" name="Oval 73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Arrow Connector 75"/>
          <p:cNvCxnSpPr/>
          <p:nvPr/>
        </p:nvCxnSpPr>
        <p:spPr>
          <a:xfrm flipV="1">
            <a:off x="5883061" y="3426560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7" name="Group 76"/>
          <p:cNvGrpSpPr/>
          <p:nvPr/>
        </p:nvGrpSpPr>
        <p:grpSpPr>
          <a:xfrm>
            <a:off x="8389458" y="5110699"/>
            <a:ext cx="572721" cy="692465"/>
            <a:chOff x="4750274" y="1746843"/>
            <a:chExt cx="429541" cy="519349"/>
          </a:xfrm>
        </p:grpSpPr>
        <p:sp>
          <p:nvSpPr>
            <p:cNvPr id="78" name="Oval 7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8260155" y="3912614"/>
            <a:ext cx="773960" cy="692465"/>
            <a:chOff x="6512842" y="2453180"/>
            <a:chExt cx="580470" cy="519349"/>
          </a:xfrm>
        </p:grpSpPr>
        <p:sp>
          <p:nvSpPr>
            <p:cNvPr id="81" name="Oval 80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9760791" y="3874635"/>
            <a:ext cx="583750" cy="692465"/>
            <a:chOff x="4750274" y="1746843"/>
            <a:chExt cx="437813" cy="519349"/>
          </a:xfrm>
        </p:grpSpPr>
        <p:sp>
          <p:nvSpPr>
            <p:cNvPr id="87" name="Oval 8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Straight Arrow Connector 88"/>
          <p:cNvCxnSpPr/>
          <p:nvPr/>
        </p:nvCxnSpPr>
        <p:spPr>
          <a:xfrm>
            <a:off x="9172550" y="425884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 flipV="1">
            <a:off x="8636639" y="4731937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Arrow Connector 90"/>
          <p:cNvCxnSpPr/>
          <p:nvPr/>
        </p:nvCxnSpPr>
        <p:spPr>
          <a:xfrm>
            <a:off x="7665393" y="422350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" name="Group 91"/>
          <p:cNvGrpSpPr/>
          <p:nvPr/>
        </p:nvGrpSpPr>
        <p:grpSpPr>
          <a:xfrm>
            <a:off x="8384602" y="2732355"/>
            <a:ext cx="583750" cy="692465"/>
            <a:chOff x="4750274" y="1746843"/>
            <a:chExt cx="437813" cy="519349"/>
          </a:xfrm>
        </p:grpSpPr>
        <p:sp>
          <p:nvSpPr>
            <p:cNvPr id="93" name="Oval 92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94"/>
          <p:cNvCxnSpPr/>
          <p:nvPr/>
        </p:nvCxnSpPr>
        <p:spPr>
          <a:xfrm flipV="1">
            <a:off x="8636639" y="3434943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2749445" y="5882040"/>
            <a:ext cx="6402687" cy="528761"/>
            <a:chOff x="2062084" y="4411530"/>
            <a:chExt cx="4802015" cy="396571"/>
          </a:xfrm>
        </p:grpSpPr>
        <p:sp>
          <p:nvSpPr>
            <p:cNvPr id="5" name="Rectangle 4"/>
            <p:cNvSpPr/>
            <p:nvPr/>
          </p:nvSpPr>
          <p:spPr>
            <a:xfrm>
              <a:off x="2062084" y="4411530"/>
              <a:ext cx="48474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the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247422" y="4411530"/>
              <a:ext cx="472726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cat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12237" y="4461852"/>
              <a:ext cx="65186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likes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75397" y="1119453"/>
            <a:ext cx="6359913" cy="1589363"/>
            <a:chOff x="2081548" y="839590"/>
            <a:chExt cx="4769935" cy="1192022"/>
          </a:xfrm>
        </p:grpSpPr>
        <p:sp>
          <p:nvSpPr>
            <p:cNvPr id="98" name="Rectangle 97"/>
            <p:cNvSpPr/>
            <p:nvPr/>
          </p:nvSpPr>
          <p:spPr>
            <a:xfrm>
              <a:off x="2106924" y="839590"/>
              <a:ext cx="472726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cat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212821" y="844359"/>
              <a:ext cx="65186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likes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033711" y="848919"/>
              <a:ext cx="81777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eating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 flipV="1">
              <a:off x="2277473" y="1772300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2" name="Group 101"/>
            <p:cNvGrpSpPr/>
            <p:nvPr/>
          </p:nvGrpSpPr>
          <p:grpSpPr>
            <a:xfrm>
              <a:off x="2081548" y="1256656"/>
              <a:ext cx="425501" cy="519349"/>
              <a:chOff x="4750274" y="1746843"/>
              <a:chExt cx="425501" cy="519349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/>
                  <p:cNvSpPr/>
                  <p:nvPr/>
                </p:nvSpPr>
                <p:spPr>
                  <a:xfrm>
                    <a:off x="4750274" y="1783751"/>
                    <a:ext cx="425501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4" name="Rectangle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H="1" flipV="1">
              <a:off x="4415785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6" name="Group 105"/>
            <p:cNvGrpSpPr/>
            <p:nvPr/>
          </p:nvGrpSpPr>
          <p:grpSpPr>
            <a:xfrm>
              <a:off x="4219860" y="1255911"/>
              <a:ext cx="430840" cy="519349"/>
              <a:chOff x="4750274" y="1746843"/>
              <a:chExt cx="430840" cy="519349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tangle 107"/>
                  <p:cNvSpPr/>
                  <p:nvPr/>
                </p:nvSpPr>
                <p:spPr>
                  <a:xfrm>
                    <a:off x="4750274" y="1783751"/>
                    <a:ext cx="430840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8" name="Rectangle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9" name="Straight Arrow Connector 108"/>
            <p:cNvCxnSpPr/>
            <p:nvPr/>
          </p:nvCxnSpPr>
          <p:spPr>
            <a:xfrm flipH="1" flipV="1">
              <a:off x="6467681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0" name="Group 109"/>
            <p:cNvGrpSpPr/>
            <p:nvPr/>
          </p:nvGrpSpPr>
          <p:grpSpPr>
            <a:xfrm>
              <a:off x="6271756" y="1255911"/>
              <a:ext cx="430840" cy="519349"/>
              <a:chOff x="4750274" y="1746843"/>
              <a:chExt cx="430840" cy="519349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4750274" y="1783751"/>
                    <a:ext cx="430840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756" cy="36933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72480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289105" y="265701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 (Unrolled) Recurrent Neural Network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84802" y="5089518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2655495" y="3891433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1380639" y="3853454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4156133" y="3853454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3567890" y="4237664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3031979" y="4710756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2060733" y="4202321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Group 56"/>
          <p:cNvGrpSpPr/>
          <p:nvPr/>
        </p:nvGrpSpPr>
        <p:grpSpPr>
          <a:xfrm>
            <a:off x="5635881" y="5102317"/>
            <a:ext cx="572721" cy="692465"/>
            <a:chOff x="4750274" y="1746843"/>
            <a:chExt cx="429541" cy="519349"/>
          </a:xfrm>
        </p:grpSpPr>
        <p:sp>
          <p:nvSpPr>
            <p:cNvPr id="58" name="Oval 5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5506577" y="3904231"/>
            <a:ext cx="773960" cy="692465"/>
            <a:chOff x="6512842" y="2453180"/>
            <a:chExt cx="580470" cy="519349"/>
          </a:xfrm>
        </p:grpSpPr>
        <p:sp>
          <p:nvSpPr>
            <p:cNvPr id="62" name="Oval 61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7007214" y="3866253"/>
            <a:ext cx="583750" cy="692465"/>
            <a:chOff x="4750274" y="1746843"/>
            <a:chExt cx="437813" cy="519349"/>
          </a:xfrm>
        </p:grpSpPr>
        <p:sp>
          <p:nvSpPr>
            <p:cNvPr id="68" name="Oval 6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/>
          <p:cNvCxnSpPr/>
          <p:nvPr/>
        </p:nvCxnSpPr>
        <p:spPr>
          <a:xfrm>
            <a:off x="6418973" y="425046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 flipV="1">
            <a:off x="5883061" y="4723555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4911815" y="4215120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7" name="Group 76"/>
          <p:cNvGrpSpPr/>
          <p:nvPr/>
        </p:nvGrpSpPr>
        <p:grpSpPr>
          <a:xfrm>
            <a:off x="8389458" y="5110699"/>
            <a:ext cx="572721" cy="692465"/>
            <a:chOff x="4750274" y="1746843"/>
            <a:chExt cx="429541" cy="519349"/>
          </a:xfrm>
        </p:grpSpPr>
        <p:sp>
          <p:nvSpPr>
            <p:cNvPr id="78" name="Oval 7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4750274" y="1783751"/>
                  <a:ext cx="42954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608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8260155" y="3912614"/>
            <a:ext cx="773960" cy="692465"/>
            <a:chOff x="6512842" y="2453180"/>
            <a:chExt cx="580470" cy="519349"/>
          </a:xfrm>
        </p:grpSpPr>
        <p:sp>
          <p:nvSpPr>
            <p:cNvPr id="81" name="Oval 80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9760791" y="3874635"/>
            <a:ext cx="583750" cy="692465"/>
            <a:chOff x="4750274" y="1746843"/>
            <a:chExt cx="437813" cy="519349"/>
          </a:xfrm>
        </p:grpSpPr>
        <p:sp>
          <p:nvSpPr>
            <p:cNvPr id="87" name="Oval 8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Straight Arrow Connector 88"/>
          <p:cNvCxnSpPr/>
          <p:nvPr/>
        </p:nvCxnSpPr>
        <p:spPr>
          <a:xfrm>
            <a:off x="9172550" y="425884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 flipV="1">
            <a:off x="8636639" y="4731937"/>
            <a:ext cx="0" cy="34021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Arrow Connector 90"/>
          <p:cNvCxnSpPr/>
          <p:nvPr/>
        </p:nvCxnSpPr>
        <p:spPr>
          <a:xfrm>
            <a:off x="7665393" y="4223503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" name="Group 91"/>
          <p:cNvGrpSpPr/>
          <p:nvPr/>
        </p:nvGrpSpPr>
        <p:grpSpPr>
          <a:xfrm>
            <a:off x="8384602" y="2732355"/>
            <a:ext cx="583750" cy="692465"/>
            <a:chOff x="4750274" y="1746843"/>
            <a:chExt cx="437813" cy="519349"/>
          </a:xfrm>
        </p:grpSpPr>
        <p:sp>
          <p:nvSpPr>
            <p:cNvPr id="93" name="Oval 92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94"/>
          <p:cNvCxnSpPr/>
          <p:nvPr/>
        </p:nvCxnSpPr>
        <p:spPr>
          <a:xfrm flipV="1">
            <a:off x="8636639" y="3434943"/>
            <a:ext cx="0" cy="3498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2749445" y="5882040"/>
            <a:ext cx="6402687" cy="528761"/>
            <a:chOff x="2062084" y="4411530"/>
            <a:chExt cx="4802015" cy="396571"/>
          </a:xfrm>
        </p:grpSpPr>
        <p:sp>
          <p:nvSpPr>
            <p:cNvPr id="5" name="Rectangle 4"/>
            <p:cNvSpPr/>
            <p:nvPr/>
          </p:nvSpPr>
          <p:spPr>
            <a:xfrm>
              <a:off x="2062084" y="4411530"/>
              <a:ext cx="484748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the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247422" y="4411530"/>
              <a:ext cx="472726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cat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12237" y="4461852"/>
              <a:ext cx="651862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>
                  <a:solidFill>
                    <a:srgbClr val="0070C0"/>
                  </a:solidFill>
                </a:rPr>
                <a:t>likes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60581" y="1131892"/>
            <a:ext cx="5328702" cy="1575931"/>
            <a:chOff x="5145436" y="848919"/>
            <a:chExt cx="3996527" cy="1181948"/>
          </a:xfrm>
        </p:grpSpPr>
        <p:sp>
          <p:nvSpPr>
            <p:cNvPr id="100" name="Rectangle 99"/>
            <p:cNvSpPr/>
            <p:nvPr/>
          </p:nvSpPr>
          <p:spPr>
            <a:xfrm>
              <a:off x="5145436" y="848919"/>
              <a:ext cx="3996527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2400" b="1" dirty="0">
                  <a:solidFill>
                    <a:srgbClr val="0070C0"/>
                  </a:solidFill>
                </a:rPr>
                <a:t>positive / negative sentiment rating</a:t>
              </a:r>
              <a:endParaRPr lang="en-US" sz="2133" dirty="0">
                <a:solidFill>
                  <a:srgbClr val="0070C0"/>
                </a:solidFill>
              </a:endParaRPr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flipH="1" flipV="1">
              <a:off x="6467681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0" name="Group 109"/>
            <p:cNvGrpSpPr/>
            <p:nvPr/>
          </p:nvGrpSpPr>
          <p:grpSpPr>
            <a:xfrm>
              <a:off x="6271756" y="1255911"/>
              <a:ext cx="495521" cy="519349"/>
              <a:chOff x="4750274" y="1746843"/>
              <a:chExt cx="495521" cy="519349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4750274" y="1783751"/>
                    <a:ext cx="495521" cy="34624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/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532453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49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31168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371908" y="228600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Bidirectional Recurrent Neural Network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1823325" y="4899056"/>
            <a:ext cx="413104" cy="476069"/>
            <a:chOff x="4750274" y="1772247"/>
            <a:chExt cx="362604" cy="468541"/>
          </a:xfrm>
        </p:grpSpPr>
        <p:sp>
          <p:nvSpPr>
            <p:cNvPr id="16" name="Oval 15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357614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712845" y="3986052"/>
            <a:ext cx="661315" cy="476069"/>
            <a:chOff x="6512842" y="2478584"/>
            <a:chExt cx="580470" cy="468541"/>
          </a:xfrm>
        </p:grpSpPr>
        <p:sp>
          <p:nvSpPr>
            <p:cNvPr id="30" name="Oval 29"/>
            <p:cNvSpPr/>
            <p:nvPr/>
          </p:nvSpPr>
          <p:spPr>
            <a:xfrm>
              <a:off x="6512842" y="2478584"/>
              <a:ext cx="580470" cy="46854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4"/>
                  <a:ext cx="370557" cy="272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𝐵𝑅𝑁𝑁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7" cy="30290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623536" y="3957112"/>
            <a:ext cx="416524" cy="476069"/>
            <a:chOff x="4750274" y="1772247"/>
            <a:chExt cx="365606" cy="468541"/>
          </a:xfrm>
        </p:grpSpPr>
        <p:sp>
          <p:nvSpPr>
            <p:cNvPr id="38" name="Oval 37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365606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2995079" y="3957112"/>
            <a:ext cx="413106" cy="476069"/>
            <a:chOff x="4750274" y="1772247"/>
            <a:chExt cx="362605" cy="468541"/>
          </a:xfrm>
        </p:grpSpPr>
        <p:sp>
          <p:nvSpPr>
            <p:cNvPr id="52" name="Oval 51"/>
            <p:cNvSpPr/>
            <p:nvPr/>
          </p:nvSpPr>
          <p:spPr>
            <a:xfrm>
              <a:off x="4772238" y="1772247"/>
              <a:ext cx="340641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361947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97069" cy="36410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2492446" y="4224087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2034533" y="4584609"/>
            <a:ext cx="0" cy="2592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1204647" y="4197155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9" name="Group 18"/>
          <p:cNvGrpSpPr/>
          <p:nvPr/>
        </p:nvGrpSpPr>
        <p:grpSpPr>
          <a:xfrm>
            <a:off x="1819187" y="3086636"/>
            <a:ext cx="413106" cy="476069"/>
            <a:chOff x="4750274" y="1772247"/>
            <a:chExt cx="362605" cy="468541"/>
          </a:xfrm>
        </p:grpSpPr>
        <p:sp>
          <p:nvSpPr>
            <p:cNvPr id="20" name="Oval 19"/>
            <p:cNvSpPr/>
            <p:nvPr/>
          </p:nvSpPr>
          <p:spPr>
            <a:xfrm>
              <a:off x="4772238" y="1772247"/>
              <a:ext cx="340641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/>
                <p:cNvSpPr/>
                <p:nvPr/>
              </p:nvSpPr>
              <p:spPr>
                <a:xfrm>
                  <a:off x="4750274" y="1783751"/>
                  <a:ext cx="361947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Rectangle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97069" cy="36410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/>
          <p:cNvCxnSpPr/>
          <p:nvPr/>
        </p:nvCxnSpPr>
        <p:spPr>
          <a:xfrm flipV="1">
            <a:off x="2034533" y="3596231"/>
            <a:ext cx="0" cy="26657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57" name="Group 56"/>
          <p:cNvGrpSpPr/>
          <p:nvPr/>
        </p:nvGrpSpPr>
        <p:grpSpPr>
          <a:xfrm>
            <a:off x="4259470" y="4908809"/>
            <a:ext cx="413106" cy="476069"/>
            <a:chOff x="4750274" y="1772247"/>
            <a:chExt cx="362604" cy="468541"/>
          </a:xfrm>
        </p:grpSpPr>
        <p:sp>
          <p:nvSpPr>
            <p:cNvPr id="58" name="Oval 57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750274" y="1783751"/>
                  <a:ext cx="361271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06803" cy="3332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144661" y="3995805"/>
            <a:ext cx="779336" cy="476069"/>
            <a:chOff x="6509050" y="2478584"/>
            <a:chExt cx="684062" cy="468541"/>
          </a:xfrm>
        </p:grpSpPr>
        <p:sp>
          <p:nvSpPr>
            <p:cNvPr id="62" name="Oval 61"/>
            <p:cNvSpPr/>
            <p:nvPr/>
          </p:nvSpPr>
          <p:spPr>
            <a:xfrm>
              <a:off x="6512842" y="2478584"/>
              <a:ext cx="580470" cy="46854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6509050" y="2558964"/>
                  <a:ext cx="684062" cy="272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B</m:t>
                        </m:r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050" y="2558964"/>
                  <a:ext cx="684062" cy="30290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Group 66"/>
          <p:cNvGrpSpPr/>
          <p:nvPr/>
        </p:nvGrpSpPr>
        <p:grpSpPr>
          <a:xfrm>
            <a:off x="5431191" y="3966865"/>
            <a:ext cx="416524" cy="476069"/>
            <a:chOff x="4750274" y="1772247"/>
            <a:chExt cx="365606" cy="468541"/>
          </a:xfrm>
        </p:grpSpPr>
        <p:sp>
          <p:nvSpPr>
            <p:cNvPr id="68" name="Oval 67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4750274" y="1783751"/>
                  <a:ext cx="365606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Arrow Connector 69"/>
          <p:cNvCxnSpPr/>
          <p:nvPr/>
        </p:nvCxnSpPr>
        <p:spPr>
          <a:xfrm>
            <a:off x="4928569" y="4233840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 flipV="1">
            <a:off x="4470656" y="4594362"/>
            <a:ext cx="0" cy="2592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3640770" y="4206908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3" name="Group 72"/>
          <p:cNvGrpSpPr/>
          <p:nvPr/>
        </p:nvGrpSpPr>
        <p:grpSpPr>
          <a:xfrm>
            <a:off x="4255299" y="3096389"/>
            <a:ext cx="416524" cy="476069"/>
            <a:chOff x="4750274" y="1772247"/>
            <a:chExt cx="365606" cy="468541"/>
          </a:xfrm>
        </p:grpSpPr>
        <p:sp>
          <p:nvSpPr>
            <p:cNvPr id="74" name="Oval 73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Rectangle 74"/>
                <p:cNvSpPr/>
                <p:nvPr/>
              </p:nvSpPr>
              <p:spPr>
                <a:xfrm>
                  <a:off x="4750274" y="1783751"/>
                  <a:ext cx="365606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Rectangle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6" name="Straight Arrow Connector 75"/>
          <p:cNvCxnSpPr/>
          <p:nvPr/>
        </p:nvCxnSpPr>
        <p:spPr>
          <a:xfrm flipV="1">
            <a:off x="4470656" y="3605984"/>
            <a:ext cx="0" cy="26657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7" name="Group 76"/>
          <p:cNvGrpSpPr/>
          <p:nvPr/>
        </p:nvGrpSpPr>
        <p:grpSpPr>
          <a:xfrm>
            <a:off x="6612278" y="4915197"/>
            <a:ext cx="413106" cy="476069"/>
            <a:chOff x="4750274" y="1772247"/>
            <a:chExt cx="362604" cy="468541"/>
          </a:xfrm>
        </p:grpSpPr>
        <p:sp>
          <p:nvSpPr>
            <p:cNvPr id="78" name="Oval 77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78"/>
                <p:cNvSpPr/>
                <p:nvPr/>
              </p:nvSpPr>
              <p:spPr>
                <a:xfrm>
                  <a:off x="4750274" y="1783751"/>
                  <a:ext cx="361271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06803" cy="33320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0" name="Group 79"/>
          <p:cNvGrpSpPr/>
          <p:nvPr/>
        </p:nvGrpSpPr>
        <p:grpSpPr>
          <a:xfrm>
            <a:off x="6501776" y="4002193"/>
            <a:ext cx="661315" cy="476069"/>
            <a:chOff x="6512842" y="2478584"/>
            <a:chExt cx="580470" cy="468541"/>
          </a:xfrm>
        </p:grpSpPr>
        <p:sp>
          <p:nvSpPr>
            <p:cNvPr id="81" name="Oval 80"/>
            <p:cNvSpPr/>
            <p:nvPr/>
          </p:nvSpPr>
          <p:spPr>
            <a:xfrm>
              <a:off x="6512842" y="2478584"/>
              <a:ext cx="580470" cy="46854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81"/>
                <p:cNvSpPr/>
                <p:nvPr/>
              </p:nvSpPr>
              <p:spPr>
                <a:xfrm>
                  <a:off x="6563237" y="2558964"/>
                  <a:ext cx="370557" cy="272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𝐵𝑅𝑁𝑁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2" name="Rectangl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7" cy="30290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23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7784000" y="3973253"/>
            <a:ext cx="416524" cy="476069"/>
            <a:chOff x="4750274" y="1772247"/>
            <a:chExt cx="365606" cy="468541"/>
          </a:xfrm>
        </p:grpSpPr>
        <p:sp>
          <p:nvSpPr>
            <p:cNvPr id="87" name="Oval 86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4750274" y="1783751"/>
                  <a:ext cx="365606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88" name="Rectangle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9" name="Straight Arrow Connector 88"/>
          <p:cNvCxnSpPr/>
          <p:nvPr/>
        </p:nvCxnSpPr>
        <p:spPr>
          <a:xfrm>
            <a:off x="7281377" y="4240228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 flipV="1">
            <a:off x="6823464" y="4600750"/>
            <a:ext cx="0" cy="2592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Arrow Connector 90"/>
          <p:cNvCxnSpPr/>
          <p:nvPr/>
        </p:nvCxnSpPr>
        <p:spPr>
          <a:xfrm>
            <a:off x="5993578" y="4213296"/>
            <a:ext cx="403924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2" name="Group 91"/>
          <p:cNvGrpSpPr/>
          <p:nvPr/>
        </p:nvGrpSpPr>
        <p:grpSpPr>
          <a:xfrm>
            <a:off x="6608108" y="3102777"/>
            <a:ext cx="416524" cy="476069"/>
            <a:chOff x="4750274" y="1772247"/>
            <a:chExt cx="365606" cy="468541"/>
          </a:xfrm>
        </p:grpSpPr>
        <p:sp>
          <p:nvSpPr>
            <p:cNvPr id="93" name="Oval 92"/>
            <p:cNvSpPr/>
            <p:nvPr/>
          </p:nvSpPr>
          <p:spPr>
            <a:xfrm>
              <a:off x="4772238" y="1772247"/>
              <a:ext cx="340640" cy="46854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4750274" y="1783751"/>
                  <a:ext cx="365606" cy="3029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Straight Arrow Connector 94"/>
          <p:cNvCxnSpPr/>
          <p:nvPr/>
        </p:nvCxnSpPr>
        <p:spPr>
          <a:xfrm flipV="1">
            <a:off x="6823464" y="3612372"/>
            <a:ext cx="0" cy="26657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Group 6"/>
          <p:cNvGrpSpPr/>
          <p:nvPr/>
        </p:nvGrpSpPr>
        <p:grpSpPr>
          <a:xfrm>
            <a:off x="1882417" y="5466571"/>
            <a:ext cx="5338353" cy="318382"/>
            <a:chOff x="2140462" y="4401092"/>
            <a:chExt cx="4685751" cy="313347"/>
          </a:xfrm>
        </p:grpSpPr>
        <p:sp>
          <p:nvSpPr>
            <p:cNvPr id="5" name="Rectangle 4"/>
            <p:cNvSpPr/>
            <p:nvPr/>
          </p:nvSpPr>
          <p:spPr>
            <a:xfrm>
              <a:off x="2140462" y="4411530"/>
              <a:ext cx="397067" cy="302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 dirty="0">
                  <a:solidFill>
                    <a:srgbClr val="0070C0"/>
                  </a:solidFill>
                </a:rPr>
                <a:t>the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247421" y="4411530"/>
              <a:ext cx="388625" cy="302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 dirty="0">
                  <a:solidFill>
                    <a:srgbClr val="0070C0"/>
                  </a:solidFill>
                </a:rPr>
                <a:t>cat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19498" y="4401092"/>
              <a:ext cx="606715" cy="3029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>
                  <a:solidFill>
                    <a:srgbClr val="0070C0"/>
                  </a:solidFill>
                </a:rPr>
                <a:t>wants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815297" y="2296673"/>
            <a:ext cx="5186899" cy="762353"/>
            <a:chOff x="2081548" y="1281315"/>
            <a:chExt cx="4552813" cy="750297"/>
          </a:xfrm>
        </p:grpSpPr>
        <p:cxnSp>
          <p:nvCxnSpPr>
            <p:cNvPr id="101" name="Straight Arrow Connector 100"/>
            <p:cNvCxnSpPr/>
            <p:nvPr/>
          </p:nvCxnSpPr>
          <p:spPr>
            <a:xfrm flipH="1" flipV="1">
              <a:off x="2277473" y="1772300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2" name="Group 101"/>
            <p:cNvGrpSpPr/>
            <p:nvPr/>
          </p:nvGrpSpPr>
          <p:grpSpPr>
            <a:xfrm>
              <a:off x="2081548" y="1282060"/>
              <a:ext cx="362605" cy="468540"/>
              <a:chOff x="4750274" y="1772247"/>
              <a:chExt cx="362605" cy="46854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4772238" y="1772247"/>
                <a:ext cx="340641" cy="468540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/>
                  <p:cNvSpPr/>
                  <p:nvPr/>
                </p:nvSpPr>
                <p:spPr>
                  <a:xfrm>
                    <a:off x="4750274" y="1783752"/>
                    <a:ext cx="358570" cy="302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4" name="Rectangle 10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2"/>
                    <a:ext cx="491091" cy="364101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/>
            <p:cNvCxnSpPr/>
            <p:nvPr/>
          </p:nvCxnSpPr>
          <p:spPr>
            <a:xfrm flipH="1" flipV="1">
              <a:off x="4415785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06" name="Group 105"/>
            <p:cNvGrpSpPr/>
            <p:nvPr/>
          </p:nvGrpSpPr>
          <p:grpSpPr>
            <a:xfrm>
              <a:off x="4219860" y="1281315"/>
              <a:ext cx="362605" cy="468540"/>
              <a:chOff x="4750274" y="1772247"/>
              <a:chExt cx="362605" cy="468540"/>
            </a:xfrm>
          </p:grpSpPr>
          <p:sp>
            <p:nvSpPr>
              <p:cNvPr id="107" name="Oval 106"/>
              <p:cNvSpPr/>
              <p:nvPr/>
            </p:nvSpPr>
            <p:spPr>
              <a:xfrm>
                <a:off x="4772238" y="1772247"/>
                <a:ext cx="340641" cy="468540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Rectangle 107"/>
                  <p:cNvSpPr/>
                  <p:nvPr/>
                </p:nvSpPr>
                <p:spPr>
                  <a:xfrm>
                    <a:off x="4750274" y="1783752"/>
                    <a:ext cx="362228" cy="302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08" name="Rectangle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2"/>
                    <a:ext cx="407329" cy="333201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9" name="Straight Arrow Connector 108"/>
            <p:cNvCxnSpPr/>
            <p:nvPr/>
          </p:nvCxnSpPr>
          <p:spPr>
            <a:xfrm flipH="1" flipV="1">
              <a:off x="6467681" y="1771555"/>
              <a:ext cx="11470" cy="259312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10" name="Group 109"/>
            <p:cNvGrpSpPr/>
            <p:nvPr/>
          </p:nvGrpSpPr>
          <p:grpSpPr>
            <a:xfrm>
              <a:off x="6271756" y="1281315"/>
              <a:ext cx="362605" cy="468540"/>
              <a:chOff x="4750274" y="1772247"/>
              <a:chExt cx="362605" cy="46854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4772238" y="1772247"/>
                <a:ext cx="340641" cy="468540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1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1"/>
                  <p:cNvSpPr/>
                  <p:nvPr/>
                </p:nvSpPr>
                <p:spPr>
                  <a:xfrm>
                    <a:off x="4750274" y="1783752"/>
                    <a:ext cx="362228" cy="3029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12" name="Rectangle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2"/>
                    <a:ext cx="407329" cy="333201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84" name="Straight Arrow Connector 83"/>
          <p:cNvCxnSpPr/>
          <p:nvPr/>
        </p:nvCxnSpPr>
        <p:spPr>
          <a:xfrm flipH="1">
            <a:off x="2492447" y="4348508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Arrow Connector 84"/>
          <p:cNvCxnSpPr/>
          <p:nvPr/>
        </p:nvCxnSpPr>
        <p:spPr>
          <a:xfrm flipH="1">
            <a:off x="3622372" y="4348508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3" name="Straight Arrow Connector 112"/>
          <p:cNvCxnSpPr/>
          <p:nvPr/>
        </p:nvCxnSpPr>
        <p:spPr>
          <a:xfrm flipH="1">
            <a:off x="4902411" y="4394153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Straight Arrow Connector 113"/>
          <p:cNvCxnSpPr/>
          <p:nvPr/>
        </p:nvCxnSpPr>
        <p:spPr>
          <a:xfrm flipH="1">
            <a:off x="5979115" y="4400005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5" name="Straight Arrow Connector 114"/>
          <p:cNvCxnSpPr/>
          <p:nvPr/>
        </p:nvCxnSpPr>
        <p:spPr>
          <a:xfrm flipH="1">
            <a:off x="7307376" y="4400005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Straight Arrow Connector 115"/>
          <p:cNvCxnSpPr/>
          <p:nvPr/>
        </p:nvCxnSpPr>
        <p:spPr>
          <a:xfrm flipH="1">
            <a:off x="1184196" y="4384050"/>
            <a:ext cx="378376" cy="1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75513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"/>
          <p:cNvSpPr/>
          <p:nvPr/>
        </p:nvSpPr>
        <p:spPr>
          <a:xfrm>
            <a:off x="457200" y="317086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Stacked Recurrent Neural Network</a:t>
            </a:r>
            <a:endParaRPr sz="4267" dirty="0"/>
          </a:p>
        </p:txBody>
      </p:sp>
      <p:grpSp>
        <p:nvGrpSpPr>
          <p:cNvPr id="76" name="Group 75"/>
          <p:cNvGrpSpPr/>
          <p:nvPr/>
        </p:nvGrpSpPr>
        <p:grpSpPr>
          <a:xfrm>
            <a:off x="1727690" y="5610711"/>
            <a:ext cx="407419" cy="476069"/>
            <a:chOff x="4750274" y="1727922"/>
            <a:chExt cx="425276" cy="557191"/>
          </a:xfrm>
        </p:grpSpPr>
        <p:sp>
          <p:nvSpPr>
            <p:cNvPr id="145" name="Oval 144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Rectangle 145"/>
                <p:cNvSpPr/>
                <p:nvPr/>
              </p:nvSpPr>
              <p:spPr>
                <a:xfrm>
                  <a:off x="4750274" y="1783751"/>
                  <a:ext cx="425276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Group 76"/>
          <p:cNvGrpSpPr/>
          <p:nvPr/>
        </p:nvGrpSpPr>
        <p:grpSpPr>
          <a:xfrm>
            <a:off x="1634785" y="4842971"/>
            <a:ext cx="556097" cy="476069"/>
            <a:chOff x="6512842" y="2434259"/>
            <a:chExt cx="580470" cy="557191"/>
          </a:xfrm>
        </p:grpSpPr>
        <p:sp>
          <p:nvSpPr>
            <p:cNvPr id="143" name="Oval 142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4" name="Rectangle 1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1" name="Oval 140"/>
          <p:cNvSpPr/>
          <p:nvPr/>
        </p:nvSpPr>
        <p:spPr>
          <a:xfrm>
            <a:off x="739837" y="4818634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2734046" y="4818634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290348" y="5081004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Straight Arrow Connector 80"/>
          <p:cNvCxnSpPr/>
          <p:nvPr/>
        </p:nvCxnSpPr>
        <p:spPr>
          <a:xfrm flipV="1">
            <a:off x="1905292" y="5384164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Straight Arrow Connector 81"/>
          <p:cNvCxnSpPr/>
          <p:nvPr/>
        </p:nvCxnSpPr>
        <p:spPr>
          <a:xfrm>
            <a:off x="1207443" y="5058356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3" name="Group 82"/>
          <p:cNvGrpSpPr/>
          <p:nvPr/>
        </p:nvGrpSpPr>
        <p:grpSpPr>
          <a:xfrm>
            <a:off x="1724211" y="4086652"/>
            <a:ext cx="412356" cy="476069"/>
            <a:chOff x="4750274" y="1727922"/>
            <a:chExt cx="430429" cy="557191"/>
          </a:xfrm>
        </p:grpSpPr>
        <p:sp>
          <p:nvSpPr>
            <p:cNvPr id="137" name="Oval 136"/>
            <p:cNvSpPr/>
            <p:nvPr/>
          </p:nvSpPr>
          <p:spPr>
            <a:xfrm>
              <a:off x="4772238" y="1727922"/>
              <a:ext cx="340641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/>
                <p:cNvSpPr/>
                <p:nvPr/>
              </p:nvSpPr>
              <p:spPr>
                <a:xfrm>
                  <a:off x="4750274" y="1783751"/>
                  <a:ext cx="430429" cy="3751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̌"/>
                                <m:ctrlP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8" name="Rectangle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85737" cy="4111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4" name="Straight Arrow Connector 83"/>
          <p:cNvCxnSpPr/>
          <p:nvPr/>
        </p:nvCxnSpPr>
        <p:spPr>
          <a:xfrm flipV="1">
            <a:off x="1905292" y="4553041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85" name="Group 84"/>
          <p:cNvGrpSpPr/>
          <p:nvPr/>
        </p:nvGrpSpPr>
        <p:grpSpPr>
          <a:xfrm>
            <a:off x="3776223" y="5618912"/>
            <a:ext cx="411587" cy="476069"/>
            <a:chOff x="4750274" y="1727922"/>
            <a:chExt cx="429626" cy="557191"/>
          </a:xfrm>
        </p:grpSpPr>
        <p:sp>
          <p:nvSpPr>
            <p:cNvPr id="135" name="Oval 134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4750274" y="1783751"/>
                  <a:ext cx="429626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83774" cy="3962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3683313" y="4851172"/>
            <a:ext cx="556097" cy="476069"/>
            <a:chOff x="6512842" y="2434259"/>
            <a:chExt cx="580470" cy="557191"/>
          </a:xfrm>
        </p:grpSpPr>
        <p:sp>
          <p:nvSpPr>
            <p:cNvPr id="133" name="Oval 132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1" name="Oval 130"/>
          <p:cNvSpPr/>
          <p:nvPr/>
        </p:nvSpPr>
        <p:spPr>
          <a:xfrm>
            <a:off x="4782580" y="4826836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338876" y="5089205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Straight Arrow Connector 88"/>
          <p:cNvCxnSpPr/>
          <p:nvPr/>
        </p:nvCxnSpPr>
        <p:spPr>
          <a:xfrm flipV="1">
            <a:off x="3953820" y="5392366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Straight Arrow Connector 89"/>
          <p:cNvCxnSpPr/>
          <p:nvPr/>
        </p:nvCxnSpPr>
        <p:spPr>
          <a:xfrm>
            <a:off x="3255971" y="5066557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Oval 128"/>
          <p:cNvSpPr/>
          <p:nvPr/>
        </p:nvSpPr>
        <p:spPr>
          <a:xfrm>
            <a:off x="3793776" y="4094854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3953820" y="4561243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3" name="Group 92"/>
          <p:cNvGrpSpPr/>
          <p:nvPr/>
        </p:nvGrpSpPr>
        <p:grpSpPr>
          <a:xfrm>
            <a:off x="5754692" y="5624284"/>
            <a:ext cx="411587" cy="476069"/>
            <a:chOff x="4750274" y="1727922"/>
            <a:chExt cx="429626" cy="557191"/>
          </a:xfrm>
        </p:grpSpPr>
        <p:sp>
          <p:nvSpPr>
            <p:cNvPr id="127" name="Oval 126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Rectangle 127"/>
                <p:cNvSpPr/>
                <p:nvPr/>
              </p:nvSpPr>
              <p:spPr>
                <a:xfrm>
                  <a:off x="4750274" y="1783751"/>
                  <a:ext cx="429626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28" name="Rectangle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83774" cy="3962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Group 93"/>
          <p:cNvGrpSpPr/>
          <p:nvPr/>
        </p:nvGrpSpPr>
        <p:grpSpPr>
          <a:xfrm>
            <a:off x="5661782" y="4856544"/>
            <a:ext cx="556097" cy="476069"/>
            <a:chOff x="6512842" y="2434259"/>
            <a:chExt cx="580470" cy="557191"/>
          </a:xfrm>
        </p:grpSpPr>
        <p:sp>
          <p:nvSpPr>
            <p:cNvPr id="125" name="Oval 124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Rectangle 125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6" name="Rectangle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4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3" name="Oval 122"/>
          <p:cNvSpPr/>
          <p:nvPr/>
        </p:nvSpPr>
        <p:spPr>
          <a:xfrm>
            <a:off x="6761049" y="4832206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6317345" y="5094577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/>
          <p:cNvCxnSpPr/>
          <p:nvPr/>
        </p:nvCxnSpPr>
        <p:spPr>
          <a:xfrm flipV="1">
            <a:off x="5932289" y="5397738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/>
          <p:cNvCxnSpPr/>
          <p:nvPr/>
        </p:nvCxnSpPr>
        <p:spPr>
          <a:xfrm>
            <a:off x="5234440" y="5071929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Oval 120"/>
          <p:cNvSpPr/>
          <p:nvPr/>
        </p:nvSpPr>
        <p:spPr>
          <a:xfrm>
            <a:off x="5772245" y="4100226"/>
            <a:ext cx="326337" cy="476069"/>
          </a:xfrm>
          <a:prstGeom prst="ellipse">
            <a:avLst/>
          </a:prstGeom>
          <a:solidFill>
            <a:srgbClr val="D1E0F9"/>
          </a:solidFill>
          <a:ln w="127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spAutoFit/>
          </a:bodyPr>
          <a:lstStyle/>
          <a:p>
            <a:pPr defTabSz="609585" latinLnBrk="1" hangingPunct="0"/>
            <a:endParaRPr lang="en-US"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5932289" y="4566615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1" name="Group 100"/>
          <p:cNvGrpSpPr/>
          <p:nvPr/>
        </p:nvGrpSpPr>
        <p:grpSpPr>
          <a:xfrm>
            <a:off x="1777376" y="6134740"/>
            <a:ext cx="4307473" cy="350773"/>
            <a:chOff x="2140462" y="4411530"/>
            <a:chExt cx="4496264" cy="410544"/>
          </a:xfrm>
        </p:grpSpPr>
        <p:sp>
          <p:nvSpPr>
            <p:cNvPr id="118" name="Rectangle 117"/>
            <p:cNvSpPr/>
            <p:nvPr/>
          </p:nvSpPr>
          <p:spPr>
            <a:xfrm>
              <a:off x="2140462" y="4411530"/>
              <a:ext cx="296502" cy="360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>
                  <a:solidFill>
                    <a:srgbClr val="0070C0"/>
                  </a:solidFill>
                </a:rPr>
                <a:t>c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247422" y="4411530"/>
              <a:ext cx="296502" cy="360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 dirty="0">
                  <a:solidFill>
                    <a:srgbClr val="0070C0"/>
                  </a:solidFill>
                </a:rPr>
                <a:t>a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382055" y="4461852"/>
              <a:ext cx="254671" cy="3602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1400" b="1" dirty="0">
                  <a:solidFill>
                    <a:srgbClr val="0070C0"/>
                  </a:solidFill>
                </a:rPr>
                <a:t>t</a:t>
              </a:r>
              <a:endParaRPr lang="en-US" sz="1333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06" name="Straight Arrow Connector 105"/>
          <p:cNvCxnSpPr/>
          <p:nvPr/>
        </p:nvCxnSpPr>
        <p:spPr>
          <a:xfrm flipH="1" flipV="1">
            <a:off x="1908635" y="2241434"/>
            <a:ext cx="10988" cy="22155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7" name="Group 106"/>
          <p:cNvGrpSpPr/>
          <p:nvPr/>
        </p:nvGrpSpPr>
        <p:grpSpPr>
          <a:xfrm>
            <a:off x="1720932" y="1784696"/>
            <a:ext cx="408509" cy="476069"/>
            <a:chOff x="4750274" y="1727922"/>
            <a:chExt cx="426414" cy="557191"/>
          </a:xfrm>
        </p:grpSpPr>
        <p:sp>
          <p:nvSpPr>
            <p:cNvPr id="116" name="Oval 115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4750274" y="1783752"/>
                  <a:ext cx="426414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2"/>
                  <a:ext cx="491091" cy="36410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8" name="Straight Arrow Connector 107"/>
          <p:cNvCxnSpPr/>
          <p:nvPr/>
        </p:nvCxnSpPr>
        <p:spPr>
          <a:xfrm flipH="1" flipV="1">
            <a:off x="3957163" y="2240798"/>
            <a:ext cx="10988" cy="22155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09" name="Group 108"/>
          <p:cNvGrpSpPr/>
          <p:nvPr/>
        </p:nvGrpSpPr>
        <p:grpSpPr>
          <a:xfrm>
            <a:off x="3769467" y="1784059"/>
            <a:ext cx="412677" cy="476069"/>
            <a:chOff x="4750274" y="1727922"/>
            <a:chExt cx="430764" cy="557191"/>
          </a:xfrm>
        </p:grpSpPr>
        <p:sp>
          <p:nvSpPr>
            <p:cNvPr id="114" name="Oval 113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4750274" y="1783752"/>
                  <a:ext cx="430764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5" name="Rectangle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84398" cy="396244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Arrow Connector 109"/>
          <p:cNvCxnSpPr/>
          <p:nvPr/>
        </p:nvCxnSpPr>
        <p:spPr>
          <a:xfrm flipH="1" flipV="1">
            <a:off x="5922903" y="2240798"/>
            <a:ext cx="10988" cy="22155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11" name="Group 110"/>
          <p:cNvGrpSpPr/>
          <p:nvPr/>
        </p:nvGrpSpPr>
        <p:grpSpPr>
          <a:xfrm>
            <a:off x="5735207" y="1784059"/>
            <a:ext cx="412677" cy="476069"/>
            <a:chOff x="4750274" y="1727922"/>
            <a:chExt cx="430764" cy="557191"/>
          </a:xfrm>
        </p:grpSpPr>
        <p:sp>
          <p:nvSpPr>
            <p:cNvPr id="112" name="Oval 111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Rectangle 112"/>
                <p:cNvSpPr/>
                <p:nvPr/>
              </p:nvSpPr>
              <p:spPr>
                <a:xfrm>
                  <a:off x="4750274" y="1783752"/>
                  <a:ext cx="430764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3" name="Rectangle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3"/>
                  <a:ext cx="484398" cy="396244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7" name="Group 146"/>
          <p:cNvGrpSpPr/>
          <p:nvPr/>
        </p:nvGrpSpPr>
        <p:grpSpPr>
          <a:xfrm>
            <a:off x="1631517" y="3293804"/>
            <a:ext cx="556097" cy="476069"/>
            <a:chOff x="6512842" y="2434259"/>
            <a:chExt cx="580470" cy="557191"/>
          </a:xfrm>
        </p:grpSpPr>
        <p:sp>
          <p:nvSpPr>
            <p:cNvPr id="148" name="Oval 147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Rectangle 148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9" name="Rectangle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4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0" name="Group 149"/>
          <p:cNvGrpSpPr/>
          <p:nvPr/>
        </p:nvGrpSpPr>
        <p:grpSpPr>
          <a:xfrm>
            <a:off x="715521" y="3269467"/>
            <a:ext cx="416524" cy="476069"/>
            <a:chOff x="4750274" y="1727922"/>
            <a:chExt cx="434780" cy="557191"/>
          </a:xfrm>
        </p:grpSpPr>
        <p:sp>
          <p:nvSpPr>
            <p:cNvPr id="151" name="Oval 150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Rectangle 151"/>
                <p:cNvSpPr/>
                <p:nvPr/>
              </p:nvSpPr>
              <p:spPr>
                <a:xfrm>
                  <a:off x="4750274" y="1783751"/>
                  <a:ext cx="434780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2" name="Rectangle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3" name="Group 152"/>
          <p:cNvGrpSpPr/>
          <p:nvPr/>
        </p:nvGrpSpPr>
        <p:grpSpPr>
          <a:xfrm>
            <a:off x="2709749" y="3269467"/>
            <a:ext cx="412356" cy="476069"/>
            <a:chOff x="4750274" y="1727922"/>
            <a:chExt cx="430429" cy="557191"/>
          </a:xfrm>
        </p:grpSpPr>
        <p:sp>
          <p:nvSpPr>
            <p:cNvPr id="154" name="Oval 153"/>
            <p:cNvSpPr/>
            <p:nvPr/>
          </p:nvSpPr>
          <p:spPr>
            <a:xfrm>
              <a:off x="4772238" y="1727922"/>
              <a:ext cx="340641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Rectangle 154"/>
                <p:cNvSpPr/>
                <p:nvPr/>
              </p:nvSpPr>
              <p:spPr>
                <a:xfrm>
                  <a:off x="4750274" y="1783751"/>
                  <a:ext cx="430429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55" name="Rectangle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97069" cy="364101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6" name="Straight Arrow Connector 155"/>
          <p:cNvCxnSpPr/>
          <p:nvPr/>
        </p:nvCxnSpPr>
        <p:spPr>
          <a:xfrm>
            <a:off x="2287080" y="3531837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7" name="Straight Arrow Connector 156"/>
          <p:cNvCxnSpPr/>
          <p:nvPr/>
        </p:nvCxnSpPr>
        <p:spPr>
          <a:xfrm flipV="1">
            <a:off x="1902024" y="3834998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Arrow Connector 157"/>
          <p:cNvCxnSpPr/>
          <p:nvPr/>
        </p:nvCxnSpPr>
        <p:spPr>
          <a:xfrm>
            <a:off x="1204175" y="3509189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9" name="Group 158"/>
          <p:cNvGrpSpPr/>
          <p:nvPr/>
        </p:nvGrpSpPr>
        <p:grpSpPr>
          <a:xfrm>
            <a:off x="1705061" y="2537485"/>
            <a:ext cx="412356" cy="476069"/>
            <a:chOff x="4735723" y="1727922"/>
            <a:chExt cx="378216" cy="557191"/>
          </a:xfrm>
        </p:grpSpPr>
        <p:sp>
          <p:nvSpPr>
            <p:cNvPr id="160" name="Oval 159"/>
            <p:cNvSpPr/>
            <p:nvPr/>
          </p:nvSpPr>
          <p:spPr>
            <a:xfrm>
              <a:off x="4772238" y="1727922"/>
              <a:ext cx="340641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4735723" y="1787880"/>
                  <a:ext cx="378216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723" y="1787880"/>
                  <a:ext cx="485738" cy="396244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2" name="Straight Arrow Connector 161"/>
          <p:cNvCxnSpPr/>
          <p:nvPr/>
        </p:nvCxnSpPr>
        <p:spPr>
          <a:xfrm flipV="1">
            <a:off x="1902024" y="3003875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63" name="Group 162"/>
          <p:cNvGrpSpPr/>
          <p:nvPr/>
        </p:nvGrpSpPr>
        <p:grpSpPr>
          <a:xfrm>
            <a:off x="3680045" y="3302005"/>
            <a:ext cx="556097" cy="476069"/>
            <a:chOff x="6512842" y="2434259"/>
            <a:chExt cx="580470" cy="557191"/>
          </a:xfrm>
        </p:grpSpPr>
        <p:sp>
          <p:nvSpPr>
            <p:cNvPr id="164" name="Oval 163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Rectangle 164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5" name="Rectangle 1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441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/>
          <p:cNvGrpSpPr/>
          <p:nvPr/>
        </p:nvGrpSpPr>
        <p:grpSpPr>
          <a:xfrm>
            <a:off x="4758264" y="3277668"/>
            <a:ext cx="416524" cy="476069"/>
            <a:chOff x="4750274" y="1727922"/>
            <a:chExt cx="434780" cy="557191"/>
          </a:xfrm>
        </p:grpSpPr>
        <p:sp>
          <p:nvSpPr>
            <p:cNvPr id="167" name="Oval 166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8" name="Rectangle 167"/>
                <p:cNvSpPr/>
                <p:nvPr/>
              </p:nvSpPr>
              <p:spPr>
                <a:xfrm>
                  <a:off x="4750274" y="1783751"/>
                  <a:ext cx="434780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8" name="Rectangle 1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9" name="Straight Arrow Connector 168"/>
          <p:cNvCxnSpPr/>
          <p:nvPr/>
        </p:nvCxnSpPr>
        <p:spPr>
          <a:xfrm>
            <a:off x="4335608" y="3540039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0" name="Straight Arrow Connector 169"/>
          <p:cNvCxnSpPr/>
          <p:nvPr/>
        </p:nvCxnSpPr>
        <p:spPr>
          <a:xfrm flipV="1">
            <a:off x="3950552" y="3843199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Arrow Connector 170"/>
          <p:cNvCxnSpPr/>
          <p:nvPr/>
        </p:nvCxnSpPr>
        <p:spPr>
          <a:xfrm>
            <a:off x="3252703" y="3517391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72" name="Group 171"/>
          <p:cNvGrpSpPr/>
          <p:nvPr/>
        </p:nvGrpSpPr>
        <p:grpSpPr>
          <a:xfrm>
            <a:off x="3769460" y="2545687"/>
            <a:ext cx="416524" cy="476069"/>
            <a:chOff x="4750274" y="1727922"/>
            <a:chExt cx="434780" cy="557191"/>
          </a:xfrm>
        </p:grpSpPr>
        <p:sp>
          <p:nvSpPr>
            <p:cNvPr id="173" name="Oval 172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Rectangle 173"/>
                <p:cNvSpPr/>
                <p:nvPr/>
              </p:nvSpPr>
              <p:spPr>
                <a:xfrm>
                  <a:off x="4750274" y="1783751"/>
                  <a:ext cx="434780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74" name="Rectangle 1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5" name="Straight Arrow Connector 174"/>
          <p:cNvCxnSpPr/>
          <p:nvPr/>
        </p:nvCxnSpPr>
        <p:spPr>
          <a:xfrm flipV="1">
            <a:off x="3950552" y="3012076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76" name="Group 175"/>
          <p:cNvGrpSpPr/>
          <p:nvPr/>
        </p:nvGrpSpPr>
        <p:grpSpPr>
          <a:xfrm>
            <a:off x="5658514" y="3307377"/>
            <a:ext cx="556097" cy="476069"/>
            <a:chOff x="6512842" y="2434259"/>
            <a:chExt cx="580470" cy="557191"/>
          </a:xfrm>
        </p:grpSpPr>
        <p:sp>
          <p:nvSpPr>
            <p:cNvPr id="177" name="Oval 176"/>
            <p:cNvSpPr/>
            <p:nvPr/>
          </p:nvSpPr>
          <p:spPr>
            <a:xfrm>
              <a:off x="6512842" y="2434259"/>
              <a:ext cx="580470" cy="557191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Rectangle 177"/>
                <p:cNvSpPr/>
                <p:nvPr/>
              </p:nvSpPr>
              <p:spPr>
                <a:xfrm>
                  <a:off x="6563237" y="2558963"/>
                  <a:ext cx="370558" cy="3242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78" name="Rectangle 1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4"/>
                  <a:ext cx="370558" cy="3212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9" name="Group 178"/>
          <p:cNvGrpSpPr/>
          <p:nvPr/>
        </p:nvGrpSpPr>
        <p:grpSpPr>
          <a:xfrm>
            <a:off x="6736733" y="3283039"/>
            <a:ext cx="416524" cy="476069"/>
            <a:chOff x="4750274" y="1727922"/>
            <a:chExt cx="434780" cy="557191"/>
          </a:xfrm>
        </p:grpSpPr>
        <p:sp>
          <p:nvSpPr>
            <p:cNvPr id="180" name="Oval 179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Rectangle 180"/>
                <p:cNvSpPr/>
                <p:nvPr/>
              </p:nvSpPr>
              <p:spPr>
                <a:xfrm>
                  <a:off x="4750274" y="1783751"/>
                  <a:ext cx="434780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1" name="Rectangle 1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2" name="Straight Arrow Connector 181"/>
          <p:cNvCxnSpPr/>
          <p:nvPr/>
        </p:nvCxnSpPr>
        <p:spPr>
          <a:xfrm>
            <a:off x="6314077" y="3545411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3" name="Straight Arrow Connector 182"/>
          <p:cNvCxnSpPr/>
          <p:nvPr/>
        </p:nvCxnSpPr>
        <p:spPr>
          <a:xfrm flipV="1">
            <a:off x="5929021" y="3848571"/>
            <a:ext cx="0" cy="21801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4" name="Straight Arrow Connector 183"/>
          <p:cNvCxnSpPr/>
          <p:nvPr/>
        </p:nvCxnSpPr>
        <p:spPr>
          <a:xfrm>
            <a:off x="5231172" y="3522763"/>
            <a:ext cx="339659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85" name="Group 184"/>
          <p:cNvGrpSpPr/>
          <p:nvPr/>
        </p:nvGrpSpPr>
        <p:grpSpPr>
          <a:xfrm>
            <a:off x="5747929" y="2551059"/>
            <a:ext cx="416524" cy="476069"/>
            <a:chOff x="4750274" y="1727922"/>
            <a:chExt cx="434780" cy="557191"/>
          </a:xfrm>
        </p:grpSpPr>
        <p:sp>
          <p:nvSpPr>
            <p:cNvPr id="186" name="Oval 185"/>
            <p:cNvSpPr/>
            <p:nvPr/>
          </p:nvSpPr>
          <p:spPr>
            <a:xfrm>
              <a:off x="4772238" y="1727922"/>
              <a:ext cx="340640" cy="557191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186"/>
                <p:cNvSpPr/>
                <p:nvPr/>
              </p:nvSpPr>
              <p:spPr>
                <a:xfrm>
                  <a:off x="4750274" y="1783751"/>
                  <a:ext cx="434780" cy="3602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7" name="Rectangle 1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501622" cy="364101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8" name="Straight Arrow Connector 187"/>
          <p:cNvCxnSpPr/>
          <p:nvPr/>
        </p:nvCxnSpPr>
        <p:spPr>
          <a:xfrm flipV="1">
            <a:off x="5929021" y="3017448"/>
            <a:ext cx="0" cy="224163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Rectangle 188"/>
              <p:cNvSpPr/>
              <p:nvPr/>
            </p:nvSpPr>
            <p:spPr>
              <a:xfrm>
                <a:off x="3745266" y="4134354"/>
                <a:ext cx="416524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9" name="Rectangle 1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949" y="3100765"/>
                <a:ext cx="349006" cy="26347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Rectangle 189"/>
              <p:cNvSpPr/>
              <p:nvPr/>
            </p:nvSpPr>
            <p:spPr>
              <a:xfrm>
                <a:off x="5710147" y="4146346"/>
                <a:ext cx="416524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Rectangle 1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610" y="3109759"/>
                <a:ext cx="349006" cy="26347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697770" y="4862279"/>
                <a:ext cx="416524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27" y="3646709"/>
                <a:ext cx="349006" cy="26347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2673445" y="4854435"/>
                <a:ext cx="412356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083" y="3640826"/>
                <a:ext cx="349006" cy="26347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Rectangle 192"/>
              <p:cNvSpPr/>
              <p:nvPr/>
            </p:nvSpPr>
            <p:spPr>
              <a:xfrm>
                <a:off x="4740631" y="4865767"/>
                <a:ext cx="416524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3" name="Rectangle 1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473" y="3649325"/>
                <a:ext cx="349006" cy="26347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 193"/>
              <p:cNvSpPr/>
              <p:nvPr/>
            </p:nvSpPr>
            <p:spPr>
              <a:xfrm>
                <a:off x="6700698" y="4878431"/>
                <a:ext cx="416524" cy="3205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̌"/>
                              <m:ctrlP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Rectangle 1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5523" y="3658823"/>
                <a:ext cx="349006" cy="263470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9542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mmuratarat/mmuratarat.github.io/master/_posts/images/BPT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09600"/>
            <a:ext cx="9601200" cy="56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250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blog.floydhub.com/content/images/2019/04/Slide3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88" y="685800"/>
            <a:ext cx="1075199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62587" y="5350526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Overview of the feed-forward neural network and RNN structures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6210300"/>
            <a:ext cx="990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Nguồn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https://blog.floydhub.com/a-beginners-guide-on-recurrent-neural-networks-with-pytorch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0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10896600" cy="56356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</a:rPr>
              <a:t>Nội</a:t>
            </a:r>
            <a:r>
              <a:rPr lang="en-US" b="1" dirty="0" smtClean="0">
                <a:solidFill>
                  <a:schemeClr val="tx1"/>
                </a:solidFill>
              </a:rPr>
              <a:t> dung </a:t>
            </a:r>
            <a:r>
              <a:rPr lang="en-US" b="1" dirty="0" err="1" smtClean="0">
                <a:solidFill>
                  <a:schemeClr val="tx1"/>
                </a:solidFill>
              </a:rPr>
              <a:t>trình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bày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371600"/>
            <a:ext cx="10820400" cy="4267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Sequence modelling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Recurrent Neural Network</a:t>
            </a:r>
          </a:p>
          <a:p>
            <a:pPr>
              <a:lnSpc>
                <a:spcPct val="90000"/>
              </a:lnSpc>
            </a:pPr>
            <a:r>
              <a:rPr lang="vi-VN" dirty="0" smtClean="0">
                <a:latin typeface="Arial" pitchFamily="34" charset="0"/>
                <a:cs typeface="Arial" pitchFamily="34" charset="0"/>
              </a:rPr>
              <a:t>The vanishing/exploding gradient problem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LSTM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Applications for RNN, LSTM</a:t>
            </a:r>
          </a:p>
          <a:p>
            <a:pPr>
              <a:lnSpc>
                <a:spcPct val="90000"/>
              </a:lnSpc>
            </a:pPr>
            <a:r>
              <a:rPr lang="en-US" b="1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hành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RNN, LSTM for Sentiment analysis, Name entity recognition.</a:t>
            </a: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25200" cy="9445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Backpropagation for RNNs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11125200" cy="4572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71600"/>
            <a:ext cx="9357932" cy="5029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863"/>
            <a:ext cx="10972800" cy="94456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Qui </a:t>
            </a:r>
            <a:r>
              <a:rPr lang="en-US" b="1" dirty="0" err="1" smtClean="0">
                <a:solidFill>
                  <a:schemeClr val="tx1"/>
                </a:solidFill>
              </a:rPr>
              <a:t>tắc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chuỗi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đa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biến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10972800" cy="457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096000"/>
            <a:ext cx="1158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Nguồn</a:t>
            </a:r>
            <a:r>
              <a:rPr lang="en-US" dirty="0"/>
              <a:t>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smtClean="0">
                <a:hlinkClick r:id="rId2"/>
              </a:rPr>
              <a:t>www.khanacademy.org/math/multivariable-calculus/multivariable-derivatives/differentiating-vector-valued-functions/a/multivariable-chain-rule-simple-version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3" y="1101440"/>
            <a:ext cx="8077200" cy="207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3048000"/>
            <a:ext cx="4250197" cy="2895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39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11277600" cy="6858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Backpropagation for </a:t>
            </a:r>
            <a:r>
              <a:rPr lang="en-US" sz="3200" b="1" dirty="0" smtClean="0">
                <a:solidFill>
                  <a:schemeClr val="tx1"/>
                </a:solidFill>
              </a:rPr>
              <a:t>RNNs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112014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41344"/>
            <a:ext cx="9677400" cy="52872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6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Vectorization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11125200" cy="5410200"/>
          </a:xfrm>
        </p:spPr>
        <p:txBody>
          <a:bodyPr/>
          <a:lstStyle/>
          <a:p>
            <a:r>
              <a:rPr lang="en-US" dirty="0"/>
              <a:t>E.g., looping over word vectors versus concatenating them all into one large </a:t>
            </a:r>
            <a:r>
              <a:rPr lang="en-US" dirty="0" smtClean="0"/>
              <a:t>matrix and </a:t>
            </a:r>
            <a:r>
              <a:rPr lang="en-US" dirty="0"/>
              <a:t>then multiplying the </a:t>
            </a:r>
            <a:r>
              <a:rPr lang="en-US" dirty="0" err="1"/>
              <a:t>softmax</a:t>
            </a:r>
            <a:r>
              <a:rPr lang="en-US" dirty="0"/>
              <a:t> weights with that matrix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Matrices </a:t>
            </a:r>
            <a:r>
              <a:rPr lang="en-US" dirty="0"/>
              <a:t>are awesome!!! Always try to use vectors and matrices rather than for loops</a:t>
            </a:r>
            <a:r>
              <a:rPr lang="en-US" dirty="0" smtClean="0"/>
              <a:t>!</a:t>
            </a:r>
          </a:p>
          <a:p>
            <a:r>
              <a:rPr lang="en-US" dirty="0"/>
              <a:t>The speed gain goes from 1 to 2 orders of magnitude with GPUs!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209800"/>
            <a:ext cx="6825984" cy="2590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438" y="152400"/>
            <a:ext cx="11201400" cy="7921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Non-</a:t>
            </a:r>
            <a:r>
              <a:rPr lang="en-US" b="1" dirty="0" err="1">
                <a:solidFill>
                  <a:schemeClr val="tx1"/>
                </a:solidFill>
              </a:rPr>
              <a:t>linearities</a:t>
            </a:r>
            <a:r>
              <a:rPr lang="en-US" b="1" dirty="0">
                <a:solidFill>
                  <a:schemeClr val="tx1"/>
                </a:solidFill>
              </a:rPr>
              <a:t>, old and new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13886" y="1295400"/>
            <a:ext cx="112776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6" y="1207569"/>
            <a:ext cx="11028638" cy="520486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2776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Parameter Initialization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11277600" cy="5181600"/>
          </a:xfrm>
        </p:spPr>
        <p:txBody>
          <a:bodyPr/>
          <a:lstStyle/>
          <a:p>
            <a:r>
              <a:rPr lang="en-US" dirty="0"/>
              <a:t>You normally must initialize weights to small random values (i.e., not zero matrices</a:t>
            </a:r>
            <a:r>
              <a:rPr lang="en-US" dirty="0" smtClean="0"/>
              <a:t>!)</a:t>
            </a:r>
          </a:p>
          <a:p>
            <a:pPr lvl="1"/>
            <a:r>
              <a:rPr lang="en-US" dirty="0"/>
              <a:t>To avoid symmetries that prevent </a:t>
            </a:r>
            <a:r>
              <a:rPr lang="en-US" dirty="0" smtClean="0"/>
              <a:t>learning/specialization</a:t>
            </a:r>
          </a:p>
          <a:p>
            <a:r>
              <a:rPr lang="en-US" dirty="0"/>
              <a:t>Initialize hidden layer biases to 0 and output (or reconstruction) biases to optimal </a:t>
            </a:r>
            <a:r>
              <a:rPr lang="en-US" dirty="0" smtClean="0"/>
              <a:t>value if </a:t>
            </a:r>
            <a:r>
              <a:rPr lang="en-US" dirty="0"/>
              <a:t>weights were 0 (e.g., mean target or inverse sigmoid of mean target</a:t>
            </a:r>
            <a:r>
              <a:rPr lang="en-US" dirty="0" smtClean="0"/>
              <a:t>)</a:t>
            </a:r>
          </a:p>
          <a:p>
            <a:r>
              <a:rPr lang="en-US" dirty="0"/>
              <a:t>Initialize </a:t>
            </a:r>
            <a:r>
              <a:rPr lang="en-US" b="1" dirty="0"/>
              <a:t>all other weights </a:t>
            </a:r>
            <a:r>
              <a:rPr lang="en-US" dirty="0"/>
              <a:t>~ Uniform(–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i="1" dirty="0"/>
              <a:t>r</a:t>
            </a:r>
            <a:r>
              <a:rPr lang="en-US" dirty="0"/>
              <a:t>), with </a:t>
            </a:r>
            <a:r>
              <a:rPr lang="en-US" i="1" dirty="0"/>
              <a:t>r </a:t>
            </a:r>
            <a:r>
              <a:rPr lang="en-US" dirty="0"/>
              <a:t>chosen so numbers get neither </a:t>
            </a:r>
            <a:r>
              <a:rPr lang="en-US" dirty="0" smtClean="0"/>
              <a:t>too big </a:t>
            </a:r>
            <a:r>
              <a:rPr lang="en-US" dirty="0"/>
              <a:t>or too </a:t>
            </a:r>
            <a:r>
              <a:rPr lang="en-US" dirty="0" smtClean="0"/>
              <a:t>small</a:t>
            </a:r>
          </a:p>
          <a:p>
            <a:r>
              <a:rPr lang="en-US" dirty="0"/>
              <a:t>Xavier initialization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2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25200" cy="5635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Optimizers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11125200" cy="5638800"/>
          </a:xfrm>
        </p:spPr>
        <p:txBody>
          <a:bodyPr>
            <a:normAutofit/>
          </a:bodyPr>
          <a:lstStyle/>
          <a:p>
            <a:r>
              <a:rPr lang="en-US" dirty="0"/>
              <a:t>Usually, plain SGD will work just fine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However, getting good results will often require hand-tuning the learning </a:t>
            </a:r>
            <a:r>
              <a:rPr lang="en-US" dirty="0" smtClean="0"/>
              <a:t>rate</a:t>
            </a:r>
          </a:p>
          <a:p>
            <a:pPr lvl="2"/>
            <a:r>
              <a:rPr lang="en-US" dirty="0"/>
              <a:t>E.g., start it higher and halve it every </a:t>
            </a:r>
            <a:r>
              <a:rPr lang="en-US" i="1" dirty="0"/>
              <a:t>k </a:t>
            </a:r>
            <a:r>
              <a:rPr lang="en-US" dirty="0"/>
              <a:t>epochs (passes through full data, </a:t>
            </a:r>
            <a:r>
              <a:rPr lang="en-US" b="1" dirty="0"/>
              <a:t>shuffled </a:t>
            </a:r>
            <a:r>
              <a:rPr lang="en-US" dirty="0"/>
              <a:t>or sampled</a:t>
            </a:r>
            <a:r>
              <a:rPr lang="en-US" dirty="0" smtClean="0"/>
              <a:t>)</a:t>
            </a:r>
          </a:p>
          <a:p>
            <a:r>
              <a:rPr lang="en-US" dirty="0"/>
              <a:t>For more complex nets and situations, or just to avoid worry, you often do better </a:t>
            </a:r>
            <a:r>
              <a:rPr lang="en-US" dirty="0" smtClean="0"/>
              <a:t>with one </a:t>
            </a:r>
            <a:r>
              <a:rPr lang="en-US" dirty="0"/>
              <a:t>of a family of more sophisticated “adaptive” optimizers that scale the </a:t>
            </a:r>
            <a:r>
              <a:rPr lang="en-US" dirty="0" smtClean="0"/>
              <a:t>adjustment to </a:t>
            </a:r>
            <a:r>
              <a:rPr lang="en-US" dirty="0"/>
              <a:t>individual parameters by an accumulated </a:t>
            </a:r>
            <a:r>
              <a:rPr lang="en-US" dirty="0" smtClean="0"/>
              <a:t>gradient</a:t>
            </a:r>
          </a:p>
          <a:p>
            <a:pPr lvl="1"/>
            <a:r>
              <a:rPr lang="en-US" dirty="0"/>
              <a:t>These models give differential per-parameter learning </a:t>
            </a:r>
            <a:r>
              <a:rPr lang="en-US" dirty="0" smtClean="0"/>
              <a:t>rates</a:t>
            </a:r>
          </a:p>
          <a:p>
            <a:pPr lvl="2"/>
            <a:r>
              <a:rPr lang="en-US" dirty="0" err="1"/>
              <a:t>Adagrad</a:t>
            </a:r>
            <a:endParaRPr lang="en-US" dirty="0"/>
          </a:p>
          <a:p>
            <a:pPr lvl="2"/>
            <a:r>
              <a:rPr lang="en-US" dirty="0" smtClean="0"/>
              <a:t> </a:t>
            </a:r>
            <a:r>
              <a:rPr lang="en-US" dirty="0" err="1"/>
              <a:t>RMSprop</a:t>
            </a:r>
            <a:endParaRPr lang="en-US" dirty="0"/>
          </a:p>
          <a:p>
            <a:pPr lvl="2"/>
            <a:r>
              <a:rPr lang="en-US" dirty="0" smtClean="0"/>
              <a:t> </a:t>
            </a:r>
            <a:r>
              <a:rPr lang="en-US" dirty="0"/>
              <a:t>Adam </a:t>
            </a:r>
            <a:r>
              <a:rPr lang="en-US" dirty="0" smtClean="0">
                <a:sym typeface="Wingdings" panose="05000000000000000000" pitchFamily="2" charset="2"/>
              </a:rPr>
              <a:t> </a:t>
            </a:r>
            <a:r>
              <a:rPr lang="en-US" dirty="0" smtClean="0"/>
              <a:t>A </a:t>
            </a:r>
            <a:r>
              <a:rPr lang="en-US" dirty="0"/>
              <a:t>fairly good, safe place to begin in many </a:t>
            </a:r>
            <a:r>
              <a:rPr lang="en-US" dirty="0" smtClean="0"/>
              <a:t>cases</a:t>
            </a:r>
          </a:p>
          <a:p>
            <a:pPr lvl="2"/>
            <a:r>
              <a:rPr lang="en-US" dirty="0" smtClean="0"/>
              <a:t>…</a:t>
            </a:r>
          </a:p>
          <a:p>
            <a:r>
              <a:rPr lang="en-US" dirty="0"/>
              <a:t>Can just start them with an initial learning rate, around 0.001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8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277600" cy="6858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Dropout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11125200" cy="4800600"/>
          </a:xfrm>
        </p:spPr>
        <p:txBody>
          <a:bodyPr/>
          <a:lstStyle/>
          <a:p>
            <a:r>
              <a:rPr lang="en-US" dirty="0"/>
              <a:t>Preventing Feature Co-adaptation = Good Regularization Method! Use it widely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Training time: at each instance of evaluation (in online SGD-training), randomly </a:t>
            </a:r>
            <a:r>
              <a:rPr lang="en-US" dirty="0" smtClean="0"/>
              <a:t>set 50</a:t>
            </a:r>
            <a:r>
              <a:rPr lang="en-US" dirty="0"/>
              <a:t>% of the inputs to each neuron to 0</a:t>
            </a:r>
            <a:endParaRPr lang="en-US" dirty="0" smtClean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8436" y="6096000"/>
            <a:ext cx="1158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Nguồn</a:t>
            </a:r>
            <a:r>
              <a:rPr lang="en-US" b="1" dirty="0" smtClean="0"/>
              <a:t>: </a:t>
            </a:r>
            <a:r>
              <a:rPr lang="en-US" dirty="0"/>
              <a:t>Dropout: </a:t>
            </a:r>
            <a:r>
              <a:rPr lang="en-US" dirty="0" smtClean="0"/>
              <a:t>“A </a:t>
            </a:r>
            <a:r>
              <a:rPr lang="en-US" dirty="0"/>
              <a:t>Simple Way to Prevent Neural Networks from </a:t>
            </a:r>
            <a:r>
              <a:rPr lang="en-US" dirty="0" smtClean="0"/>
              <a:t>Overfitting”, </a:t>
            </a:r>
            <a:r>
              <a:rPr lang="en-US" i="1" dirty="0" err="1"/>
              <a:t>Nitish</a:t>
            </a:r>
            <a:r>
              <a:rPr lang="en-US" i="1" dirty="0"/>
              <a:t> </a:t>
            </a:r>
            <a:r>
              <a:rPr lang="en-US" i="1" dirty="0" smtClean="0"/>
              <a:t>Srivastava et </a:t>
            </a:r>
            <a:r>
              <a:rPr lang="en-US" i="1" dirty="0"/>
              <a:t>el., </a:t>
            </a:r>
            <a:r>
              <a:rPr lang="en-US" i="1" dirty="0">
                <a:hlinkClick r:id="rId2"/>
              </a:rPr>
              <a:t>https://</a:t>
            </a:r>
            <a:r>
              <a:rPr lang="en-US" i="1" dirty="0" smtClean="0">
                <a:hlinkClick r:id="rId2"/>
              </a:rPr>
              <a:t>jmlr.org/papers/volume15/srivastava14a/srivastava14a.pdf</a:t>
            </a:r>
            <a:r>
              <a:rPr lang="en-US" i="1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5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25200" cy="792162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Bài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tập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thực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hành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10896600" cy="42672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RNN for sentiment</a:t>
            </a:r>
          </a:p>
          <a:p>
            <a:r>
              <a:rPr lang="en-US" sz="2800" b="1" dirty="0" smtClean="0"/>
              <a:t>Data set: IMDB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418" y="2895600"/>
            <a:ext cx="7853982" cy="371951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6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11049000" cy="792162"/>
          </a:xfrm>
        </p:spPr>
        <p:txBody>
          <a:bodyPr>
            <a:normAutofit/>
          </a:bodyPr>
          <a:lstStyle/>
          <a:p>
            <a:r>
              <a:rPr lang="vi-VN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vanishing/exploding gradient problem</a:t>
            </a:r>
            <a:endParaRPr lang="vi-VN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876300" y="1371600"/>
            <a:ext cx="10363200" cy="457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76400"/>
            <a:ext cx="8896350" cy="36861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0000A4BF-95CE-0C40-8D2E-8F78068C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062"/>
            <a:ext cx="8197881" cy="97313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Sequence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61C34247-4C10-BF4B-AF8E-C41F2DE08A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 Series Data</a:t>
            </a:r>
          </a:p>
          <a:p>
            <a:r>
              <a:rPr lang="en-US" dirty="0"/>
              <a:t>Natural Language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8C8934-1E49-6842-B5AA-B286B3D6C38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564DEAC-083F-4EA1-9D67-84BB3A537A3E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7369B7AB-EB3B-5041-BD8E-90D0881BF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550" y="3011270"/>
            <a:ext cx="8442323" cy="27594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A1493435-8117-DD42-B393-5F19D0758CB6}"/>
              </a:ext>
            </a:extLst>
          </p:cNvPr>
          <p:cNvSpPr/>
          <p:nvPr/>
        </p:nvSpPr>
        <p:spPr>
          <a:xfrm>
            <a:off x="695325" y="5911142"/>
            <a:ext cx="4099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 smtClean="0"/>
              <a:t>Nguồn</a:t>
            </a:r>
            <a:r>
              <a:rPr lang="en-US" sz="1200" b="1" dirty="0" smtClean="0"/>
              <a:t>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dl.acm.org/doi/10.1145/2370216.2370438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082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25200" cy="7921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Vanishing gradient intuition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0" y="1524000"/>
            <a:ext cx="10363200" cy="4572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23987"/>
            <a:ext cx="9086850" cy="47720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8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Vanishing gradient intuition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00200"/>
            <a:ext cx="8217225" cy="4789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1236693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Vanishing gradient intuition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48602"/>
            <a:ext cx="8071869" cy="48482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125200" cy="7216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Vanishing gradient intuition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0"/>
            <a:ext cx="8534400" cy="48711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51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79216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vanishing gradient problem</a:t>
            </a:r>
            <a:endParaRPr lang="vi-VN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447800"/>
            <a:ext cx="11049000" cy="4572000"/>
          </a:xfrm>
        </p:spPr>
        <p:txBody>
          <a:bodyPr/>
          <a:lstStyle/>
          <a:p>
            <a:r>
              <a:rPr lang="en-US" dirty="0" smtClean="0"/>
              <a:t>Similar but simpler RNN formulation: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Total error is the sum of each error at time steps t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vi-VN" dirty="0" smtClean="0"/>
              <a:t>Hardcore chain rule application:</a:t>
            </a:r>
            <a:endParaRPr lang="vi-VN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1981200"/>
            <a:ext cx="335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657600"/>
            <a:ext cx="1371600" cy="62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4953001"/>
            <a:ext cx="3073906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852775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The vanishing gradient problem</a:t>
            </a: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90600" y="1392773"/>
            <a:ext cx="10363200" cy="4572000"/>
          </a:xfrm>
        </p:spPr>
        <p:txBody>
          <a:bodyPr/>
          <a:lstStyle/>
          <a:p>
            <a:r>
              <a:rPr lang="en-US" dirty="0" smtClean="0"/>
              <a:t>Useful for analysis we will look at:</a:t>
            </a:r>
          </a:p>
          <a:p>
            <a:endParaRPr lang="en-US" dirty="0" smtClean="0"/>
          </a:p>
          <a:p>
            <a:r>
              <a:rPr lang="en-US" dirty="0" smtClean="0"/>
              <a:t>Remember</a:t>
            </a:r>
          </a:p>
          <a:p>
            <a:endParaRPr lang="en-US" dirty="0" smtClean="0"/>
          </a:p>
          <a:p>
            <a:r>
              <a:rPr lang="vi-VN" dirty="0" smtClean="0"/>
              <a:t>More chain rule, remember:</a:t>
            </a:r>
          </a:p>
          <a:p>
            <a:endParaRPr lang="en-US" dirty="0" smtClean="0"/>
          </a:p>
          <a:p>
            <a:r>
              <a:rPr lang="en-US" dirty="0"/>
              <a:t>The gradient is a product of Jacobian matrices, each associated with a step in the forward computation.</a:t>
            </a:r>
          </a:p>
          <a:p>
            <a:endParaRPr lang="en-US" dirty="0"/>
          </a:p>
          <a:p>
            <a:endParaRPr lang="vi-VN" dirty="0" smtClean="0"/>
          </a:p>
          <a:p>
            <a:pPr lvl="1"/>
            <a:endParaRPr lang="vi-VN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968651"/>
            <a:ext cx="2514600" cy="62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6553200" y="2013627"/>
            <a:ext cx="381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5787" y="2857363"/>
            <a:ext cx="3048000" cy="32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83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570487"/>
            <a:ext cx="1676400" cy="61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90987" y="5158795"/>
            <a:ext cx="3657600" cy="80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484743" y="6171319"/>
            <a:ext cx="3830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Vanishing or exploding gradient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491740" y="6259811"/>
            <a:ext cx="50292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vi-VN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 vanishing gradient problem for language models</a:t>
            </a:r>
            <a:endParaRPr lang="vi-VN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28800"/>
            <a:ext cx="11143648" cy="4572000"/>
          </a:xfrm>
        </p:spPr>
        <p:txBody>
          <a:bodyPr/>
          <a:lstStyle/>
          <a:p>
            <a:r>
              <a:rPr lang="en-US" dirty="0" smtClean="0"/>
              <a:t>In the case of language modeling or question answering words from time steps far away are not taken into consideration when training to predict the next word</a:t>
            </a:r>
          </a:p>
          <a:p>
            <a:r>
              <a:rPr lang="en-US" b="1" dirty="0" smtClean="0"/>
              <a:t>Example:</a:t>
            </a:r>
          </a:p>
          <a:p>
            <a:pPr marL="0" indent="0">
              <a:buNone/>
            </a:pPr>
            <a:r>
              <a:rPr lang="en-US" i="1" dirty="0" smtClean="0"/>
              <a:t>Jane walked into the room. John walked in too. It was late in the day. Jane said hi to ____</a:t>
            </a:r>
          </a:p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8683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Vanishing/Exploding </a:t>
            </a:r>
            <a:r>
              <a:rPr lang="en-US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Solutions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9753600" cy="4572000"/>
          </a:xfrm>
        </p:spPr>
        <p:txBody>
          <a:bodyPr/>
          <a:lstStyle/>
          <a:p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Vanishing Gradient:</a:t>
            </a:r>
            <a:endParaRPr lang="en-US" dirty="0"/>
          </a:p>
          <a:p>
            <a:pPr lvl="1"/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Gating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mechanism (LSTM, GRU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Attention mechanism (Transformer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dirty="0"/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skip connection through </a:t>
            </a:r>
            <a:r>
              <a:rPr lang="en-US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  <a:p>
            <a:pPr lvl="1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Initialization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11201400" cy="8683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Long Short-Term Memory RNNs (LSTMs)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11430000" cy="487680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A type of RNN proposed by </a:t>
            </a:r>
            <a:r>
              <a:rPr lang="en-US" sz="2200" dirty="0" err="1"/>
              <a:t>Hochreiter</a:t>
            </a:r>
            <a:r>
              <a:rPr lang="en-US" sz="2200" dirty="0"/>
              <a:t> and </a:t>
            </a:r>
            <a:r>
              <a:rPr lang="en-US" sz="2200" dirty="0" err="1"/>
              <a:t>Schmidhuber</a:t>
            </a:r>
            <a:r>
              <a:rPr lang="en-US" sz="2200" dirty="0"/>
              <a:t> in 1997 as a solution to the vanishing </a:t>
            </a:r>
            <a:r>
              <a:rPr lang="en-US" sz="2200" dirty="0" smtClean="0"/>
              <a:t>gradients problem. </a:t>
            </a:r>
          </a:p>
          <a:p>
            <a:pPr lvl="1"/>
            <a:r>
              <a:rPr lang="en-US" sz="2200" dirty="0"/>
              <a:t>Everyone cites that paper but really a crucial part of the modern LSTM is from Gers et al. (2000</a:t>
            </a:r>
            <a:r>
              <a:rPr lang="en-US" sz="2200" dirty="0" smtClean="0"/>
              <a:t>)</a:t>
            </a:r>
          </a:p>
          <a:p>
            <a:r>
              <a:rPr lang="en-US" sz="2200" dirty="0"/>
              <a:t>On step </a:t>
            </a:r>
            <a:r>
              <a:rPr lang="en-US" sz="2200" i="1" dirty="0"/>
              <a:t>t</a:t>
            </a:r>
            <a:r>
              <a:rPr lang="en-US" sz="2200" dirty="0"/>
              <a:t>, there is a </a:t>
            </a:r>
            <a:r>
              <a:rPr lang="en-US" sz="2200" dirty="0">
                <a:solidFill>
                  <a:srgbClr val="C00000"/>
                </a:solidFill>
              </a:rPr>
              <a:t>hidden state </a:t>
            </a:r>
            <a:r>
              <a:rPr lang="en-US" sz="2200" dirty="0" smtClean="0"/>
              <a:t>h(t) </a:t>
            </a:r>
            <a:r>
              <a:rPr lang="en-US" sz="2200" i="1" dirty="0" smtClean="0"/>
              <a:t>and </a:t>
            </a:r>
            <a:r>
              <a:rPr lang="en-US" sz="2200" dirty="0"/>
              <a:t>a </a:t>
            </a:r>
            <a:r>
              <a:rPr lang="en-US" sz="2200" dirty="0">
                <a:solidFill>
                  <a:srgbClr val="C00000"/>
                </a:solidFill>
              </a:rPr>
              <a:t>cell </a:t>
            </a:r>
            <a:r>
              <a:rPr lang="en-US" sz="2200" dirty="0" smtClean="0">
                <a:solidFill>
                  <a:srgbClr val="C00000"/>
                </a:solidFill>
              </a:rPr>
              <a:t>state </a:t>
            </a:r>
            <a:r>
              <a:rPr lang="en-US" sz="2200" dirty="0" smtClean="0"/>
              <a:t>c(t)</a:t>
            </a:r>
          </a:p>
          <a:p>
            <a:pPr lvl="1"/>
            <a:r>
              <a:rPr lang="en-US" sz="2200" dirty="0"/>
              <a:t>Both are vectors length </a:t>
            </a:r>
            <a:r>
              <a:rPr lang="en-US" sz="2200" i="1" dirty="0" smtClean="0"/>
              <a:t>n</a:t>
            </a:r>
          </a:p>
          <a:p>
            <a:pPr lvl="1"/>
            <a:r>
              <a:rPr lang="en-US" sz="2200" dirty="0"/>
              <a:t>The cell stores </a:t>
            </a:r>
            <a:r>
              <a:rPr lang="en-US" sz="2200" dirty="0">
                <a:solidFill>
                  <a:srgbClr val="C00000"/>
                </a:solidFill>
              </a:rPr>
              <a:t>long-term </a:t>
            </a:r>
            <a:r>
              <a:rPr lang="en-US" sz="2200" dirty="0" smtClean="0">
                <a:solidFill>
                  <a:srgbClr val="C00000"/>
                </a:solidFill>
              </a:rPr>
              <a:t>information</a:t>
            </a:r>
          </a:p>
          <a:p>
            <a:pPr lvl="1"/>
            <a:r>
              <a:rPr lang="en-US" sz="2200" dirty="0"/>
              <a:t>The LSTM can </a:t>
            </a:r>
            <a:r>
              <a:rPr lang="en-US" sz="2200" dirty="0">
                <a:solidFill>
                  <a:srgbClr val="C00000"/>
                </a:solidFill>
              </a:rPr>
              <a:t>read, erase, </a:t>
            </a:r>
            <a:r>
              <a:rPr lang="en-US" sz="2200" dirty="0"/>
              <a:t>and</a:t>
            </a:r>
            <a:r>
              <a:rPr lang="en-US" sz="2200" dirty="0">
                <a:solidFill>
                  <a:srgbClr val="C00000"/>
                </a:solidFill>
              </a:rPr>
              <a:t> write </a:t>
            </a:r>
            <a:r>
              <a:rPr lang="en-US" sz="2200" dirty="0"/>
              <a:t>information from the </a:t>
            </a:r>
            <a:r>
              <a:rPr lang="en-US" sz="2200" dirty="0" smtClean="0"/>
              <a:t>cell</a:t>
            </a:r>
          </a:p>
          <a:p>
            <a:r>
              <a:rPr lang="en-US" sz="2200" dirty="0"/>
              <a:t>The selection of which information is erased/written/read is controlled by three corresponding </a:t>
            </a:r>
            <a:r>
              <a:rPr lang="en-US" sz="2200" dirty="0" smtClean="0"/>
              <a:t>gates</a:t>
            </a:r>
          </a:p>
          <a:p>
            <a:pPr lvl="1"/>
            <a:r>
              <a:rPr lang="en-US" sz="2000" dirty="0"/>
              <a:t>The gates are also vectors of length </a:t>
            </a:r>
            <a:r>
              <a:rPr lang="en-US" sz="2000" i="1" dirty="0" smtClean="0"/>
              <a:t>n</a:t>
            </a:r>
          </a:p>
          <a:p>
            <a:pPr lvl="1"/>
            <a:r>
              <a:rPr lang="en-US" sz="2000" dirty="0"/>
              <a:t>On each </a:t>
            </a:r>
            <a:r>
              <a:rPr lang="en-US" sz="2000" dirty="0" err="1"/>
              <a:t>timestep</a:t>
            </a:r>
            <a:r>
              <a:rPr lang="en-US" sz="2000" dirty="0"/>
              <a:t>, each element of the gates can be </a:t>
            </a:r>
            <a:r>
              <a:rPr lang="en-US" sz="2000" dirty="0">
                <a:solidFill>
                  <a:srgbClr val="C00000"/>
                </a:solidFill>
              </a:rPr>
              <a:t>open</a:t>
            </a:r>
            <a:r>
              <a:rPr lang="en-US" sz="2000" dirty="0"/>
              <a:t> (1), </a:t>
            </a:r>
            <a:r>
              <a:rPr lang="en-US" sz="2000" dirty="0">
                <a:solidFill>
                  <a:srgbClr val="C00000"/>
                </a:solidFill>
              </a:rPr>
              <a:t>closed</a:t>
            </a:r>
            <a:r>
              <a:rPr lang="en-US" sz="2000" dirty="0"/>
              <a:t> (0), or somewhere </a:t>
            </a:r>
            <a:r>
              <a:rPr lang="en-US" sz="2000" dirty="0" smtClean="0"/>
              <a:t>in-between</a:t>
            </a:r>
          </a:p>
          <a:p>
            <a:pPr lvl="1"/>
            <a:r>
              <a:rPr lang="en-US" sz="2000" dirty="0"/>
              <a:t>The gates are </a:t>
            </a:r>
            <a:r>
              <a:rPr lang="en-US" sz="2000" dirty="0">
                <a:solidFill>
                  <a:srgbClr val="C00000"/>
                </a:solidFill>
              </a:rPr>
              <a:t>dynamic</a:t>
            </a:r>
            <a:r>
              <a:rPr lang="en-US" sz="2000" dirty="0"/>
              <a:t>: their value is computed based on the current context</a:t>
            </a:r>
            <a:endParaRPr lang="en-US" sz="2000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019800"/>
            <a:ext cx="11734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“Long short-term memory”, </a:t>
            </a:r>
            <a:r>
              <a:rPr lang="en-US" sz="1350" dirty="0" err="1"/>
              <a:t>Hochreiter</a:t>
            </a:r>
            <a:r>
              <a:rPr lang="en-US" sz="1350" dirty="0"/>
              <a:t> and </a:t>
            </a:r>
            <a:r>
              <a:rPr lang="en-US" sz="1350" dirty="0" err="1"/>
              <a:t>Schmidhuber</a:t>
            </a:r>
            <a:r>
              <a:rPr lang="en-US" sz="1350" dirty="0"/>
              <a:t>, 1997. </a:t>
            </a:r>
            <a:r>
              <a:rPr lang="en-US" sz="1350" dirty="0">
                <a:hlinkClick r:id="rId2"/>
              </a:rPr>
              <a:t>https://</a:t>
            </a:r>
            <a:r>
              <a:rPr lang="en-US" sz="1350" dirty="0" smtClean="0">
                <a:hlinkClick r:id="rId2"/>
              </a:rPr>
              <a:t>www.bioinf.jku.at/publications/older/2604.pdf</a:t>
            </a:r>
            <a:endParaRPr lang="en-US" sz="1350" dirty="0" smtClean="0"/>
          </a:p>
          <a:p>
            <a:r>
              <a:rPr lang="en-US" sz="1350" dirty="0"/>
              <a:t>“Learning to Forget: Continual Prediction with LSTM”, Gers, </a:t>
            </a:r>
            <a:r>
              <a:rPr lang="en-US" sz="1350" dirty="0" err="1"/>
              <a:t>Schmidhuber</a:t>
            </a:r>
            <a:r>
              <a:rPr lang="en-US" sz="1350" dirty="0"/>
              <a:t>, and Cummins, 2000. </a:t>
            </a:r>
            <a:r>
              <a:rPr lang="en-US" sz="1350" dirty="0">
                <a:hlinkClick r:id="rId3"/>
              </a:rPr>
              <a:t>https://</a:t>
            </a:r>
            <a:r>
              <a:rPr lang="en-US" sz="1350" dirty="0" smtClean="0">
                <a:hlinkClick r:id="rId3"/>
              </a:rPr>
              <a:t>dl.acm.org/doi/10.1162/089976600300015015</a:t>
            </a:r>
            <a:r>
              <a:rPr lang="en-US" sz="1350" dirty="0" smtClean="0"/>
              <a:t> </a:t>
            </a:r>
            <a:endParaRPr lang="en-US" sz="135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7159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Long Short-Term Memory (LSTM)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11125200" cy="4572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4762"/>
            <a:ext cx="9944514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5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9"/>
            <a:ext cx="11201400" cy="8683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Why Recurrent Neural Networks </a:t>
            </a:r>
            <a:r>
              <a:rPr lang="en-US" sz="3200" b="1" dirty="0" smtClean="0">
                <a:solidFill>
                  <a:schemeClr val="tx1"/>
                </a:solidFill>
              </a:rPr>
              <a:t>(No standard NN) ?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447800"/>
            <a:ext cx="11201400" cy="4572000"/>
          </a:xfrm>
        </p:spPr>
        <p:txBody>
          <a:bodyPr/>
          <a:lstStyle/>
          <a:p>
            <a:r>
              <a:rPr lang="en-US" dirty="0"/>
              <a:t>Not all problems can be converted into one with </a:t>
            </a:r>
            <a:r>
              <a:rPr lang="en-US" dirty="0" err="1" smtClean="0"/>
              <a:t>fixedlength</a:t>
            </a:r>
            <a:r>
              <a:rPr lang="en-US" dirty="0" smtClean="0"/>
              <a:t> inputs </a:t>
            </a:r>
            <a:r>
              <a:rPr lang="en-US" dirty="0"/>
              <a:t>and </a:t>
            </a:r>
            <a:r>
              <a:rPr lang="en-US" dirty="0" smtClean="0"/>
              <a:t>outputs</a:t>
            </a:r>
          </a:p>
          <a:p>
            <a:r>
              <a:rPr lang="en-US" dirty="0"/>
              <a:t>Problems such as Speech Recognition or </a:t>
            </a:r>
            <a:r>
              <a:rPr lang="en-US" dirty="0" smtClean="0"/>
              <a:t>Time-series Prediction </a:t>
            </a:r>
            <a:r>
              <a:rPr lang="en-US" dirty="0"/>
              <a:t>require a system to store and use </a:t>
            </a:r>
            <a:r>
              <a:rPr lang="en-US" dirty="0" smtClean="0"/>
              <a:t>context information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Simple case: </a:t>
            </a:r>
            <a:r>
              <a:rPr lang="en-US" dirty="0"/>
              <a:t>Output YES if the number of 1s is even, else NO</a:t>
            </a:r>
            <a:r>
              <a:rPr lang="en-US" dirty="0" smtClean="0"/>
              <a:t>! 1000010101 </a:t>
            </a:r>
            <a:r>
              <a:rPr lang="en-US" dirty="0"/>
              <a:t>– YES, 100011 – NO, </a:t>
            </a:r>
            <a:r>
              <a:rPr lang="en-US" dirty="0" smtClean="0"/>
              <a:t>…</a:t>
            </a:r>
          </a:p>
          <a:p>
            <a:r>
              <a:rPr lang="en-US" dirty="0"/>
              <a:t>Hard/Impossible to choose a fixed context </a:t>
            </a:r>
            <a:r>
              <a:rPr lang="en-US" dirty="0" smtClean="0"/>
              <a:t>window</a:t>
            </a:r>
          </a:p>
          <a:p>
            <a:pPr lvl="1"/>
            <a:r>
              <a:rPr lang="en-US" dirty="0"/>
              <a:t>There can always be a new sample longer than anything seen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277600" cy="6397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Long Short-Term Memory (LSTM)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11277600" cy="5029200"/>
          </a:xfrm>
        </p:spPr>
        <p:txBody>
          <a:bodyPr/>
          <a:lstStyle/>
          <a:p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thấy</a:t>
            </a:r>
            <a:r>
              <a:rPr lang="en-US" dirty="0" smtClean="0"/>
              <a:t> LSTM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004" y="1676400"/>
            <a:ext cx="7864891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5022147"/>
            <a:ext cx="5638800" cy="997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172200"/>
            <a:ext cx="952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Nguồn</a:t>
            </a:r>
            <a:r>
              <a:rPr lang="en-US" b="1" dirty="0" smtClean="0"/>
              <a:t>: </a:t>
            </a:r>
            <a:r>
              <a:rPr lang="en-US" dirty="0">
                <a:hlinkClick r:id="rId4"/>
              </a:rPr>
              <a:t>http://colah.github.io/posts/2015-08-Understanding-LSTMs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93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7"/>
          <p:cNvPicPr preferRelativeResize="0"/>
          <p:nvPr/>
        </p:nvPicPr>
        <p:blipFill rotWithShape="1">
          <a:blip r:embed="rId3">
            <a:alphaModFix/>
          </a:blip>
          <a:srcRect l="1013" t="1745" r="541" b="1270"/>
          <a:stretch/>
        </p:blipFill>
        <p:spPr>
          <a:xfrm>
            <a:off x="1295400" y="1710907"/>
            <a:ext cx="8366900" cy="43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41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838200" y="247136"/>
            <a:ext cx="98298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Long-Short Term Memory (LSTM)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17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42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066800"/>
            <a:ext cx="7987274" cy="498697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/>
        </p:nvSpPr>
        <p:spPr>
          <a:xfrm>
            <a:off x="457200" y="313063"/>
            <a:ext cx="98587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Architecture of LSTM cell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435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57200" y="388807"/>
            <a:ext cx="9296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Architecture of LSTM cell</a:t>
            </a:r>
            <a:endParaRPr dirty="0"/>
          </a:p>
        </p:txBody>
      </p:sp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3100" y="1352858"/>
            <a:ext cx="7880500" cy="50034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316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381000" y="313063"/>
            <a:ext cx="9934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Architecture of LSTM cell</a:t>
            </a:r>
            <a:endParaRPr dirty="0"/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6149" y="1171830"/>
            <a:ext cx="8026958" cy="49897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76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381000" y="313063"/>
            <a:ext cx="993497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Architecture of LSTM cell</a:t>
            </a:r>
            <a:endParaRPr dirty="0"/>
          </a:p>
        </p:txBody>
      </p:sp>
      <p:pic>
        <p:nvPicPr>
          <p:cNvPr id="209" name="Google Shape;2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1057" y="1215971"/>
            <a:ext cx="7766564" cy="5061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367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609600" y="2482388"/>
            <a:ext cx="48768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1: Forget gate layer.</a:t>
            </a:r>
            <a:endParaRPr sz="2000"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2: Input gate layer.</a:t>
            </a:r>
            <a:endParaRPr sz="2000"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3: Combine step 1 &amp; 2.</a:t>
            </a:r>
            <a:endParaRPr sz="2000" dirty="0"/>
          </a:p>
          <a:p>
            <a:pPr marL="742950" marR="0" lvl="1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-"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4: Output the cell state.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2362200"/>
            <a:ext cx="4570576" cy="27953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457200" y="304800"/>
            <a:ext cx="985871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Architecture of LSTM cell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62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92b52af7f_1_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47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gf92b52af7f_1_7"/>
          <p:cNvSpPr txBox="1"/>
          <p:nvPr/>
        </p:nvSpPr>
        <p:spPr>
          <a:xfrm>
            <a:off x="457200" y="228600"/>
            <a:ext cx="11353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3600" b="1" dirty="0">
                <a:latin typeface="+mj-lt"/>
                <a:ea typeface="Calibri"/>
                <a:cs typeface="Calibri"/>
                <a:sym typeface="Calibri"/>
              </a:rPr>
              <a:t>LSTM </a:t>
            </a:r>
            <a:r>
              <a:rPr lang="en-US" sz="3600" b="1" dirty="0" smtClean="0">
                <a:latin typeface="+mj-lt"/>
                <a:ea typeface="Calibri"/>
                <a:cs typeface="Calibri"/>
                <a:sym typeface="Calibri"/>
              </a:rPr>
              <a:t>Variations: </a:t>
            </a:r>
            <a:r>
              <a:rPr lang="en-US" sz="2800" b="1" dirty="0"/>
              <a:t>Gated Recurrent Units (GRU)</a:t>
            </a:r>
            <a:endParaRPr sz="2800" dirty="0">
              <a:latin typeface="+mj-lt"/>
            </a:endParaRPr>
          </a:p>
        </p:txBody>
      </p:sp>
      <p:sp>
        <p:nvSpPr>
          <p:cNvPr id="233" name="Google Shape;233;gf92b52af7f_1_7"/>
          <p:cNvSpPr txBox="1"/>
          <p:nvPr/>
        </p:nvSpPr>
        <p:spPr>
          <a:xfrm>
            <a:off x="457200" y="1015000"/>
            <a:ext cx="10515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>
              <a:buSzPts val="2400"/>
              <a:buFont typeface="Calibri"/>
              <a:buChar char="●"/>
            </a:pPr>
            <a:r>
              <a:rPr lang="en-US" sz="2000" dirty="0" smtClean="0"/>
              <a:t>Proposed by Cho et al. in 2014 as a simpler alternative to the LSTM. </a:t>
            </a:r>
          </a:p>
          <a:p>
            <a:pPr marL="457200" lvl="0" indent="-381000">
              <a:buSzPts val="2400"/>
              <a:buFont typeface="Calibri"/>
              <a:buChar char="●"/>
            </a:pPr>
            <a:r>
              <a:rPr lang="en-US" sz="2000" dirty="0"/>
              <a:t>On each </a:t>
            </a:r>
            <a:r>
              <a:rPr lang="en-US" sz="2000" dirty="0" err="1"/>
              <a:t>timestep</a:t>
            </a:r>
            <a:r>
              <a:rPr lang="en-US" sz="2000" dirty="0"/>
              <a:t> </a:t>
            </a:r>
            <a:r>
              <a:rPr lang="en-US" sz="2000" i="1" dirty="0" smtClean="0"/>
              <a:t>t, </a:t>
            </a:r>
            <a:r>
              <a:rPr lang="en-US" sz="2000" dirty="0"/>
              <a:t>we have input and hidden </a:t>
            </a:r>
            <a:r>
              <a:rPr lang="en-US" sz="2000" dirty="0" smtClean="0"/>
              <a:t>state x</a:t>
            </a:r>
            <a:r>
              <a:rPr lang="en-US" sz="2000" baseline="30000" dirty="0" smtClean="0"/>
              <a:t>(t)</a:t>
            </a:r>
            <a:r>
              <a:rPr lang="en-US" sz="2000" dirty="0" smtClean="0"/>
              <a:t> </a:t>
            </a:r>
            <a:r>
              <a:rPr lang="en-US" sz="2000" dirty="0"/>
              <a:t>(no cell </a:t>
            </a:r>
            <a:r>
              <a:rPr lang="en-US" sz="2000" dirty="0" smtClean="0"/>
              <a:t>state h</a:t>
            </a:r>
            <a:r>
              <a:rPr lang="en-US" sz="2000" baseline="30000" dirty="0" smtClean="0"/>
              <a:t>(t)</a:t>
            </a:r>
            <a:r>
              <a:rPr lang="en-US" sz="2000" dirty="0" smtClean="0"/>
              <a:t>).</a:t>
            </a:r>
            <a:endParaRPr sz="2000" dirty="0" smtClean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22460"/>
            <a:ext cx="8915400" cy="43378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198230"/>
            <a:ext cx="998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Nguồn</a:t>
            </a:r>
            <a:r>
              <a:rPr lang="en-US" sz="1400" b="1" dirty="0" smtClean="0"/>
              <a:t>: </a:t>
            </a:r>
            <a:r>
              <a:rPr lang="en-US" sz="1400" dirty="0" smtClean="0"/>
              <a:t>"Learning </a:t>
            </a:r>
            <a:r>
              <a:rPr lang="en-US" sz="1400" dirty="0"/>
              <a:t>Phrase Representations using RNN Encoder–Decoder for Statistical Machine Translation", Cho et al. 2014,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arxiv.org/pdf/1406.1078v3.pdf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30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92b52af7f_0_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48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gf92b52af7f_0_67"/>
          <p:cNvSpPr txBox="1"/>
          <p:nvPr/>
        </p:nvSpPr>
        <p:spPr>
          <a:xfrm>
            <a:off x="381000" y="368500"/>
            <a:ext cx="8683462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j-lt"/>
                <a:ea typeface="Calibri"/>
                <a:cs typeface="Calibri"/>
                <a:sym typeface="Calibri"/>
              </a:rPr>
              <a:t>Compare LSTM </a:t>
            </a:r>
            <a:r>
              <a:rPr lang="en-US" sz="3600" b="1" dirty="0" smtClean="0">
                <a:latin typeface="+mj-lt"/>
                <a:ea typeface="Calibri"/>
                <a:cs typeface="Calibri"/>
                <a:sym typeface="Calibri"/>
              </a:rPr>
              <a:t>vs. </a:t>
            </a:r>
            <a:r>
              <a:rPr lang="en-US" sz="3600" b="1" dirty="0">
                <a:latin typeface="+mj-lt"/>
                <a:ea typeface="Calibri"/>
                <a:cs typeface="Calibri"/>
                <a:sym typeface="Calibri"/>
              </a:rPr>
              <a:t>GRU</a:t>
            </a:r>
            <a:endParaRPr dirty="0">
              <a:latin typeface="+mj-lt"/>
            </a:endParaRPr>
          </a:p>
        </p:txBody>
      </p:sp>
      <p:sp>
        <p:nvSpPr>
          <p:cNvPr id="241" name="Google Shape;241;gf92b52af7f_0_67"/>
          <p:cNvSpPr txBox="1"/>
          <p:nvPr/>
        </p:nvSpPr>
        <p:spPr>
          <a:xfrm>
            <a:off x="381000" y="1452600"/>
            <a:ext cx="10713550" cy="3582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763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GRUs train faster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32629"/>
                </a:solidFill>
                <a:highlight>
                  <a:srgbClr val="FFFFFF"/>
                </a:highlight>
              </a:rPr>
              <a:t>and perform better than LSTMs on </a:t>
            </a:r>
            <a:r>
              <a:rPr lang="en-US" sz="2400" b="1" dirty="0">
                <a:solidFill>
                  <a:srgbClr val="232629"/>
                </a:solidFill>
                <a:highlight>
                  <a:srgbClr val="FFFFFF"/>
                </a:highlight>
              </a:rPr>
              <a:t>less training data</a:t>
            </a:r>
            <a:r>
              <a:rPr lang="en-US" sz="2400" dirty="0">
                <a:solidFill>
                  <a:srgbClr val="232629"/>
                </a:solidFill>
                <a:highlight>
                  <a:srgbClr val="FFFFFF"/>
                </a:highlight>
              </a:rPr>
              <a:t> if you are doing language modeling (not sure about other tasks).</a:t>
            </a:r>
            <a:endParaRPr sz="2400" dirty="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8763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GRUs are simpler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32629"/>
                </a:solidFill>
                <a:highlight>
                  <a:srgbClr val="FFFFFF"/>
                </a:highlight>
              </a:rPr>
              <a:t>and thus easier to modify, for example adding new gates in case of additional input to the network. It's just less code in general.</a:t>
            </a:r>
            <a:endParaRPr sz="2400" dirty="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marL="8763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LSTMs</a:t>
            </a:r>
            <a:r>
              <a:rPr lang="en-US" sz="2400" dirty="0">
                <a:solidFill>
                  <a:srgbClr val="232629"/>
                </a:solidFill>
                <a:highlight>
                  <a:srgbClr val="FFFFFF"/>
                </a:highlight>
              </a:rPr>
              <a:t> should in theory </a:t>
            </a:r>
            <a:r>
              <a:rPr lang="en-US" sz="2400" b="1" dirty="0">
                <a:solidFill>
                  <a:srgbClr val="C00000"/>
                </a:solidFill>
                <a:highlight>
                  <a:srgbClr val="FFFFFF"/>
                </a:highlight>
              </a:rPr>
              <a:t>remember longer sequences</a:t>
            </a:r>
            <a:r>
              <a:rPr lang="en-US" sz="2400" dirty="0">
                <a:solidFill>
                  <a:srgbClr val="C00000"/>
                </a:solidFill>
                <a:highlight>
                  <a:srgbClr val="FFFFFF"/>
                </a:highlight>
              </a:rPr>
              <a:t> </a:t>
            </a:r>
            <a:r>
              <a:rPr lang="en-US" sz="2400" dirty="0">
                <a:solidFill>
                  <a:srgbClr val="232629"/>
                </a:solidFill>
                <a:highlight>
                  <a:srgbClr val="FFFFFF"/>
                </a:highlight>
              </a:rPr>
              <a:t>than GRUs and outperform them in tasks requiring modeling long-distance relations.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63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92b52af7f_0_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49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23" name="Google Shape;223;gf92b52af7f_0_10"/>
          <p:cNvSpPr txBox="1"/>
          <p:nvPr/>
        </p:nvSpPr>
        <p:spPr>
          <a:xfrm>
            <a:off x="380198" y="1020218"/>
            <a:ext cx="11430000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The LSTM architecture makes it </a:t>
            </a:r>
            <a:r>
              <a:rPr lang="en-US" sz="2400" b="1" dirty="0">
                <a:solidFill>
                  <a:srgbClr val="C0000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easier</a:t>
            </a:r>
            <a:r>
              <a:rPr lang="en-US" sz="2400" dirty="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 for the RNN to </a:t>
            </a:r>
            <a:r>
              <a:rPr lang="en-US" sz="2400" b="1" dirty="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preserve</a:t>
            </a:r>
            <a:r>
              <a:rPr lang="en-US" sz="2400" dirty="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 information </a:t>
            </a:r>
            <a:r>
              <a:rPr lang="en-US" sz="2400" b="1" dirty="0">
                <a:solidFill>
                  <a:srgbClr val="C0000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over many </a:t>
            </a:r>
            <a:r>
              <a:rPr lang="en-US" sz="2400" b="1" dirty="0" err="1">
                <a:solidFill>
                  <a:srgbClr val="C00000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timesteps</a:t>
            </a:r>
            <a:r>
              <a:rPr lang="en-US" sz="2400" dirty="0" smtClean="0">
                <a:solidFill>
                  <a:schemeClr val="dk1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.</a:t>
            </a:r>
          </a:p>
          <a:p>
            <a:pPr marL="876300" lvl="1" indent="-342900">
              <a:lnSpc>
                <a:spcPct val="15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Ex., </a:t>
            </a:r>
            <a:r>
              <a:rPr lang="en-US" sz="2400" dirty="0">
                <a:solidFill>
                  <a:schemeClr val="dk1"/>
                </a:solidFill>
              </a:rPr>
              <a:t>if the forget gate is set to 1 for a cell dimension and the input gate set to 0, then the information of that cell is preserved indefinitely</a:t>
            </a:r>
            <a:r>
              <a:rPr lang="en-US" sz="2400" dirty="0" smtClean="0">
                <a:solidFill>
                  <a:schemeClr val="dk1"/>
                </a:solidFill>
              </a:rPr>
              <a:t>.</a:t>
            </a:r>
          </a:p>
          <a:p>
            <a:pPr marL="876300" lvl="1" indent="-342900">
              <a:lnSpc>
                <a:spcPct val="15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In contrast, it’s harder for a vanilla RNN to learn a recurrent weight matrix </a:t>
            </a:r>
            <a:r>
              <a:rPr lang="en-US" sz="2400" dirty="0" err="1">
                <a:solidFill>
                  <a:schemeClr val="dk1"/>
                </a:solidFill>
              </a:rPr>
              <a:t>W</a:t>
            </a:r>
            <a:r>
              <a:rPr lang="en-US" sz="2400" baseline="-25000" dirty="0" err="1">
                <a:solidFill>
                  <a:schemeClr val="dk1"/>
                </a:solidFill>
              </a:rPr>
              <a:t>h</a:t>
            </a:r>
            <a:r>
              <a:rPr lang="en-US" sz="2400" dirty="0">
                <a:solidFill>
                  <a:schemeClr val="dk1"/>
                </a:solidFill>
              </a:rPr>
              <a:t> that preserves info in the hidden </a:t>
            </a:r>
            <a:r>
              <a:rPr lang="en-US" sz="2400" dirty="0" smtClean="0">
                <a:solidFill>
                  <a:schemeClr val="dk1"/>
                </a:solidFill>
              </a:rPr>
              <a:t>state</a:t>
            </a:r>
          </a:p>
          <a:p>
            <a:pPr marL="876300" lvl="1" indent="-342900">
              <a:lnSpc>
                <a:spcPct val="150000"/>
              </a:lnSpc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/>
              <a:t>In practice, you get about </a:t>
            </a:r>
            <a:r>
              <a:rPr lang="en-US" sz="2400" dirty="0">
                <a:solidFill>
                  <a:srgbClr val="C00000"/>
                </a:solidFill>
              </a:rPr>
              <a:t>100 </a:t>
            </a:r>
            <a:r>
              <a:rPr lang="en-US" sz="2400" dirty="0" err="1">
                <a:solidFill>
                  <a:srgbClr val="C00000"/>
                </a:solidFill>
              </a:rPr>
              <a:t>timesteps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rather than about </a:t>
            </a:r>
            <a:r>
              <a:rPr lang="en-US" sz="2400" dirty="0" smtClean="0"/>
              <a:t>7</a:t>
            </a:r>
            <a:endParaRPr sz="2400" dirty="0">
              <a:solidFill>
                <a:schemeClr val="dk1"/>
              </a:solidFill>
            </a:endParaRPr>
          </a:p>
          <a:p>
            <a:pPr marL="419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</a:rPr>
              <a:t>LSTM </a:t>
            </a:r>
            <a:r>
              <a:rPr lang="en-US" sz="2400" b="1" i="1" dirty="0">
                <a:solidFill>
                  <a:schemeClr val="dk1"/>
                </a:solidFill>
              </a:rPr>
              <a:t>doesn’t guarantee</a:t>
            </a:r>
            <a:r>
              <a:rPr lang="en-US" sz="2400" dirty="0">
                <a:solidFill>
                  <a:schemeClr val="dk1"/>
                </a:solidFill>
              </a:rPr>
              <a:t> that there is </a:t>
            </a:r>
            <a:r>
              <a:rPr lang="en-US" sz="2400" b="1" dirty="0">
                <a:solidFill>
                  <a:schemeClr val="dk1"/>
                </a:solidFill>
              </a:rPr>
              <a:t>no vanishing/ exploding</a:t>
            </a:r>
            <a:r>
              <a:rPr lang="en-US" sz="2400" dirty="0">
                <a:solidFill>
                  <a:schemeClr val="dk1"/>
                </a:solidFill>
              </a:rPr>
              <a:t> gradient. </a:t>
            </a:r>
            <a:r>
              <a:rPr lang="en-US" sz="2400" dirty="0" smtClean="0">
                <a:solidFill>
                  <a:schemeClr val="dk1"/>
                </a:solidFill>
              </a:rPr>
              <a:t>But it provides an </a:t>
            </a:r>
            <a:r>
              <a:rPr lang="en-US" sz="2400" b="1" dirty="0" smtClean="0">
                <a:solidFill>
                  <a:schemeClr val="dk1"/>
                </a:solidFill>
              </a:rPr>
              <a:t>easier way</a:t>
            </a:r>
            <a:r>
              <a:rPr lang="en-US" sz="2400" dirty="0" smtClean="0">
                <a:solidFill>
                  <a:schemeClr val="dk1"/>
                </a:solidFill>
              </a:rPr>
              <a:t> for the model to learn </a:t>
            </a:r>
            <a:r>
              <a:rPr lang="en-US" sz="2400" b="1" dirty="0" smtClean="0">
                <a:solidFill>
                  <a:schemeClr val="dk1"/>
                </a:solidFill>
              </a:rPr>
              <a:t>long-distance dependencies</a:t>
            </a:r>
            <a:r>
              <a:rPr lang="en-US" sz="2400" dirty="0" smtClean="0">
                <a:solidFill>
                  <a:schemeClr val="dk1"/>
                </a:solidFill>
              </a:rPr>
              <a:t>.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224" name="Google Shape;224;gf92b52af7f_0_10"/>
          <p:cNvSpPr txBox="1"/>
          <p:nvPr/>
        </p:nvSpPr>
        <p:spPr>
          <a:xfrm>
            <a:off x="508248" y="186859"/>
            <a:ext cx="11173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How does LSTM can solve vanishing gradient</a:t>
            </a: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gf92b52af7f_0_1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f92b52af7f_0_10"/>
          <p:cNvSpPr txBox="1"/>
          <p:nvPr/>
        </p:nvSpPr>
        <p:spPr>
          <a:xfrm>
            <a:off x="1173550" y="3942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09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533365" y="1230146"/>
            <a:ext cx="1066806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dk1"/>
                </a:solidFill>
              </a:rPr>
              <a:t>A recurrent neural </a:t>
            </a:r>
            <a:r>
              <a:rPr lang="en-US" sz="2400" i="0" dirty="0" smtClean="0">
                <a:solidFill>
                  <a:schemeClr val="dk1"/>
                </a:solidFill>
              </a:rPr>
              <a:t>network (RNN</a:t>
            </a:r>
            <a:r>
              <a:rPr lang="en-US" sz="2400" i="0" dirty="0">
                <a:solidFill>
                  <a:schemeClr val="dk1"/>
                </a:solidFill>
              </a:rPr>
              <a:t>) is a type of artificial neural network which use</a:t>
            </a:r>
            <a:r>
              <a:rPr lang="en-US" sz="2400" dirty="0">
                <a:solidFill>
                  <a:schemeClr val="dk1"/>
                </a:solidFill>
              </a:rPr>
              <a:t>d</a:t>
            </a:r>
            <a:r>
              <a:rPr lang="en-US" sz="2400" i="0" dirty="0">
                <a:solidFill>
                  <a:schemeClr val="dk1"/>
                </a:solidFill>
              </a:rPr>
              <a:t> f</a:t>
            </a:r>
            <a:r>
              <a:rPr lang="en-US" sz="2400" dirty="0">
                <a:solidFill>
                  <a:schemeClr val="dk1"/>
                </a:solidFill>
              </a:rPr>
              <a:t>or</a:t>
            </a:r>
            <a:r>
              <a:rPr lang="en-US" sz="2400" i="0" dirty="0">
                <a:solidFill>
                  <a:schemeClr val="dk1"/>
                </a:solidFill>
              </a:rPr>
              <a:t> sequential data or time series data</a:t>
            </a:r>
            <a:r>
              <a:rPr lang="en-US" sz="2400" i="0" dirty="0" smtClean="0">
                <a:solidFill>
                  <a:schemeClr val="dk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RNN </a:t>
            </a:r>
            <a:r>
              <a:rPr lang="en-US" sz="2400" dirty="0"/>
              <a:t>take the previous output </a:t>
            </a:r>
            <a:r>
              <a:rPr lang="en-US" sz="2400" dirty="0" smtClean="0"/>
              <a:t>or hidden </a:t>
            </a:r>
            <a:r>
              <a:rPr lang="en-US" sz="2400" dirty="0"/>
              <a:t>states as inputs</a:t>
            </a:r>
            <a:r>
              <a:rPr lang="en-US" sz="2400" dirty="0" smtClean="0"/>
              <a:t>. </a:t>
            </a:r>
            <a:r>
              <a:rPr lang="en-US" sz="2400" dirty="0"/>
              <a:t>The composite input at time </a:t>
            </a:r>
            <a:r>
              <a:rPr lang="en-US" sz="2400" i="1" dirty="0"/>
              <a:t>t </a:t>
            </a:r>
            <a:r>
              <a:rPr lang="en-US" sz="2400" dirty="0"/>
              <a:t>has some </a:t>
            </a:r>
            <a:r>
              <a:rPr lang="en-US" sz="2400" dirty="0" smtClean="0"/>
              <a:t>historical information </a:t>
            </a:r>
            <a:r>
              <a:rPr lang="en-US" sz="2400" dirty="0"/>
              <a:t>about the happenings at time T &lt; </a:t>
            </a:r>
            <a:r>
              <a:rPr lang="en-US" sz="2400" i="1" dirty="0" smtClean="0"/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RNNs are useful as their intermediate values (state) </a:t>
            </a:r>
            <a:r>
              <a:rPr lang="en-US" sz="2400" dirty="0" smtClean="0"/>
              <a:t>can store </a:t>
            </a:r>
            <a:r>
              <a:rPr lang="en-US" sz="2400" dirty="0"/>
              <a:t>information about past inputs for a time that is </a:t>
            </a:r>
            <a:r>
              <a:rPr lang="en-US" sz="2400" dirty="0" smtClean="0"/>
              <a:t>not fixed </a:t>
            </a:r>
            <a:r>
              <a:rPr lang="en-US" sz="2400" dirty="0"/>
              <a:t>a priori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0" dirty="0" smtClean="0">
              <a:solidFill>
                <a:schemeClr val="dk1"/>
              </a:solidFill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533400" y="427043"/>
            <a:ext cx="8733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What is RNN?</a:t>
            </a:r>
            <a:endParaRPr dirty="0"/>
          </a:p>
        </p:txBody>
      </p:sp>
      <p:sp>
        <p:nvSpPr>
          <p:cNvPr id="122" name="Google Shape;122;p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457177" y="4324617"/>
            <a:ext cx="10820435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400" b="1" dirty="0">
                <a:solidFill>
                  <a:schemeClr val="dk1"/>
                </a:solidFill>
              </a:rPr>
              <a:t>Application:</a:t>
            </a:r>
            <a:endParaRPr sz="2400" b="1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+"/>
            </a:pPr>
            <a:r>
              <a:rPr lang="en-US" sz="2400" dirty="0">
                <a:solidFill>
                  <a:schemeClr val="dk1"/>
                </a:solidFill>
              </a:rPr>
              <a:t>Language translation.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+"/>
            </a:pPr>
            <a:r>
              <a:rPr lang="en-US" sz="2400" dirty="0">
                <a:solidFill>
                  <a:schemeClr val="dk1"/>
                </a:solidFill>
              </a:rPr>
              <a:t>Natural language processing (NLP).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+"/>
            </a:pPr>
            <a:r>
              <a:rPr lang="en-US" sz="2400" dirty="0">
                <a:solidFill>
                  <a:schemeClr val="dk1"/>
                </a:solidFill>
              </a:rPr>
              <a:t>Speech recognition.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+"/>
            </a:pPr>
            <a:r>
              <a:rPr lang="en-US" sz="2400" dirty="0">
                <a:solidFill>
                  <a:schemeClr val="dk1"/>
                </a:solidFill>
              </a:rPr>
              <a:t>Image captioning.</a:t>
            </a:r>
            <a:endParaRPr sz="24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4701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277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Is vanishing/exploding gradient just a RNN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11277600" cy="5486400"/>
          </a:xfrm>
        </p:spPr>
        <p:txBody>
          <a:bodyPr/>
          <a:lstStyle/>
          <a:p>
            <a:r>
              <a:rPr lang="en-US" sz="2400" dirty="0"/>
              <a:t>No! It can be a problem for all neural architectures (including </a:t>
            </a:r>
            <a:r>
              <a:rPr lang="en-US" sz="2400" dirty="0">
                <a:solidFill>
                  <a:srgbClr val="C00000"/>
                </a:solidFill>
              </a:rPr>
              <a:t>feed-forward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C00000"/>
                </a:solidFill>
              </a:rPr>
              <a:t>convolutional</a:t>
            </a:r>
            <a:r>
              <a:rPr lang="en-US" sz="2400" dirty="0"/>
              <a:t>), especially very deep ones</a:t>
            </a:r>
            <a:r>
              <a:rPr lang="en-US" sz="2400" dirty="0" smtClean="0"/>
              <a:t>.</a:t>
            </a:r>
          </a:p>
          <a:p>
            <a:pPr lvl="1"/>
            <a:r>
              <a:rPr lang="en-US" dirty="0"/>
              <a:t>Due to chain rule / choice of nonlinearity function, gradient can become vanishingly small as </a:t>
            </a:r>
            <a:r>
              <a:rPr lang="en-US" dirty="0" smtClean="0"/>
              <a:t>it </a:t>
            </a:r>
            <a:r>
              <a:rPr lang="en-US" dirty="0" err="1" smtClean="0"/>
              <a:t>backpropagates</a:t>
            </a:r>
            <a:endParaRPr lang="en-US" dirty="0" smtClean="0"/>
          </a:p>
          <a:p>
            <a:pPr lvl="1"/>
            <a:r>
              <a:rPr lang="en-US" dirty="0"/>
              <a:t>Thus, lower layers are learned very slowly (hard to train</a:t>
            </a:r>
            <a:r>
              <a:rPr lang="en-US" dirty="0" smtClean="0"/>
              <a:t>)</a:t>
            </a:r>
          </a:p>
          <a:p>
            <a:r>
              <a:rPr lang="en-US" sz="2400" b="1" dirty="0"/>
              <a:t>Solution: </a:t>
            </a:r>
            <a:r>
              <a:rPr lang="en-US" sz="2400" dirty="0"/>
              <a:t>lots of new deep feedforward/convolutional architectures add more </a:t>
            </a:r>
            <a:r>
              <a:rPr lang="en-US" sz="2400" dirty="0" smtClean="0"/>
              <a:t>direct connections </a:t>
            </a:r>
            <a:r>
              <a:rPr lang="en-US" sz="2400" dirty="0"/>
              <a:t>(thus allowing the gradient to flow</a:t>
            </a:r>
            <a:r>
              <a:rPr lang="en-US" sz="2400" dirty="0" smtClean="0"/>
              <a:t>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4191000"/>
            <a:ext cx="3438258" cy="1905000"/>
          </a:xfrm>
          <a:prstGeom prst="rect">
            <a:avLst/>
          </a:prstGeom>
          <a:effectLst>
            <a:outerShdw dist="50800" dir="5400000" algn="ctr" rotWithShape="0">
              <a:srgbClr val="000000"/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04800" y="6145094"/>
            <a:ext cx="1127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Nguồn</a:t>
            </a:r>
            <a:r>
              <a:rPr lang="en-US" sz="1600" b="1" dirty="0" smtClean="0"/>
              <a:t>: </a:t>
            </a:r>
            <a:r>
              <a:rPr lang="en-US" sz="1600" dirty="0" smtClean="0"/>
              <a:t>"Deep </a:t>
            </a:r>
            <a:r>
              <a:rPr lang="en-US" sz="1600" dirty="0"/>
              <a:t>Residual Learning for Image Recognition", He et al, 2015.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arxiv.org/pdf/1512.03385.pdf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0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277600" cy="5635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LSTMs: real-world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11201400" cy="563880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C00000"/>
                </a:solidFill>
              </a:rPr>
              <a:t>2013–2015</a:t>
            </a:r>
            <a:r>
              <a:rPr lang="en-US" dirty="0"/>
              <a:t>, LSTMs started achieving state-of-the-art </a:t>
            </a:r>
            <a:r>
              <a:rPr lang="en-US" dirty="0" smtClean="0"/>
              <a:t>results</a:t>
            </a:r>
          </a:p>
          <a:p>
            <a:pPr lvl="1"/>
            <a:r>
              <a:rPr lang="en-US" dirty="0"/>
              <a:t>Successful tasks include handwriting recognition, speech recognition, </a:t>
            </a:r>
            <a:r>
              <a:rPr lang="en-US" dirty="0" smtClean="0"/>
              <a:t>machine translation</a:t>
            </a:r>
            <a:r>
              <a:rPr lang="en-US" dirty="0"/>
              <a:t>, parsing, and image captioning, as well as language </a:t>
            </a:r>
            <a:r>
              <a:rPr lang="en-US" dirty="0" smtClean="0"/>
              <a:t>models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LSTMs</a:t>
            </a:r>
            <a:r>
              <a:rPr lang="en-US" dirty="0"/>
              <a:t> became the </a:t>
            </a:r>
            <a:r>
              <a:rPr lang="en-US" b="1" dirty="0">
                <a:solidFill>
                  <a:srgbClr val="C00000"/>
                </a:solidFill>
              </a:rPr>
              <a:t>dominant approach </a:t>
            </a:r>
            <a:r>
              <a:rPr lang="en-US" dirty="0"/>
              <a:t>for most NLP </a:t>
            </a:r>
            <a:r>
              <a:rPr lang="en-US" dirty="0" smtClean="0"/>
              <a:t>tasks</a:t>
            </a:r>
          </a:p>
          <a:p>
            <a:r>
              <a:rPr lang="en-US" dirty="0">
                <a:solidFill>
                  <a:srgbClr val="C00000"/>
                </a:solidFill>
              </a:rPr>
              <a:t>Now (2019–2022)</a:t>
            </a:r>
            <a:r>
              <a:rPr lang="en-US" dirty="0"/>
              <a:t>, other approaches (e.g., </a:t>
            </a:r>
            <a:r>
              <a:rPr lang="en-US" dirty="0">
                <a:solidFill>
                  <a:srgbClr val="C00000"/>
                </a:solidFill>
              </a:rPr>
              <a:t>Transformers</a:t>
            </a:r>
            <a:r>
              <a:rPr lang="en-US" dirty="0"/>
              <a:t>) have become dominant </a:t>
            </a:r>
            <a:r>
              <a:rPr lang="en-US" dirty="0" smtClean="0"/>
              <a:t>for many tasks</a:t>
            </a:r>
          </a:p>
          <a:p>
            <a:pPr lvl="1"/>
            <a:r>
              <a:rPr lang="en-US" dirty="0"/>
              <a:t>For example, in </a:t>
            </a:r>
            <a:r>
              <a:rPr lang="en-US" b="1" dirty="0"/>
              <a:t>WMT </a:t>
            </a:r>
            <a:r>
              <a:rPr lang="en-US" dirty="0"/>
              <a:t>(a Machine Translation conference + competition</a:t>
            </a:r>
            <a:r>
              <a:rPr lang="en-US" dirty="0" smtClean="0"/>
              <a:t>):</a:t>
            </a:r>
          </a:p>
          <a:p>
            <a:pPr lvl="2"/>
            <a:r>
              <a:rPr lang="en-US" dirty="0"/>
              <a:t>In WMT 2014, there were 0 neural machine translation systems </a:t>
            </a:r>
            <a:r>
              <a:rPr lang="en-US" dirty="0" smtClean="0"/>
              <a:t>(!)</a:t>
            </a:r>
          </a:p>
          <a:p>
            <a:pPr lvl="2"/>
            <a:r>
              <a:rPr lang="en-US" dirty="0"/>
              <a:t>In WMT 2016, the summary report contains “</a:t>
            </a:r>
            <a:r>
              <a:rPr lang="en-US" b="1" dirty="0">
                <a:solidFill>
                  <a:srgbClr val="C00000"/>
                </a:solidFill>
              </a:rPr>
              <a:t>RNN</a:t>
            </a:r>
            <a:r>
              <a:rPr lang="en-US" dirty="0"/>
              <a:t>” 44 times (and these systems won</a:t>
            </a:r>
            <a:r>
              <a:rPr lang="en-US" dirty="0" smtClean="0"/>
              <a:t>)</a:t>
            </a:r>
          </a:p>
          <a:p>
            <a:pPr lvl="2"/>
            <a:r>
              <a:rPr lang="en-US" dirty="0"/>
              <a:t>In WMT 2019: “</a:t>
            </a:r>
            <a:r>
              <a:rPr lang="en-US" dirty="0">
                <a:solidFill>
                  <a:srgbClr val="C00000"/>
                </a:solidFill>
              </a:rPr>
              <a:t>RNN</a:t>
            </a:r>
            <a:r>
              <a:rPr lang="en-US" dirty="0"/>
              <a:t>” 7 times, ”</a:t>
            </a:r>
            <a:r>
              <a:rPr lang="en-US" dirty="0">
                <a:solidFill>
                  <a:srgbClr val="C00000"/>
                </a:solidFill>
              </a:rPr>
              <a:t>Transformer</a:t>
            </a:r>
            <a:r>
              <a:rPr lang="en-US" dirty="0"/>
              <a:t>” 105 times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5867400"/>
            <a:ext cx="1150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/>
              <a:t>Nguồn</a:t>
            </a:r>
            <a:r>
              <a:rPr lang="en-US" sz="1200" b="1" dirty="0" smtClean="0"/>
              <a:t>: </a:t>
            </a:r>
            <a:r>
              <a:rPr lang="en-US" sz="1200" dirty="0"/>
              <a:t>"Findings of the 2016 Conference on Machine Translation (WMT16)", </a:t>
            </a:r>
            <a:r>
              <a:rPr lang="en-US" sz="1200" dirty="0" err="1"/>
              <a:t>Bojar</a:t>
            </a:r>
            <a:r>
              <a:rPr lang="en-US" sz="1200" dirty="0"/>
              <a:t> et al. 2016, </a:t>
            </a:r>
            <a:r>
              <a:rPr lang="en-US" sz="1200" dirty="0">
                <a:hlinkClick r:id="rId2"/>
              </a:rPr>
              <a:t>http://</a:t>
            </a:r>
            <a:r>
              <a:rPr lang="en-US" sz="1200" dirty="0" smtClean="0">
                <a:hlinkClick r:id="rId2"/>
              </a:rPr>
              <a:t>www.statmt.org/wmt16/pdf/W16-2301.pdf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         </a:t>
            </a:r>
            <a:r>
              <a:rPr lang="en-US" sz="1200" dirty="0" smtClean="0"/>
              <a:t>"Findings </a:t>
            </a:r>
            <a:r>
              <a:rPr lang="en-US" sz="1200" dirty="0"/>
              <a:t>of the 2018 Conference on Machine Translation (WMT18)", </a:t>
            </a:r>
            <a:r>
              <a:rPr lang="en-US" sz="1200" dirty="0" err="1"/>
              <a:t>Bojar</a:t>
            </a:r>
            <a:r>
              <a:rPr lang="en-US" sz="1200" dirty="0"/>
              <a:t> et al. 2018,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www.statmt.org/wmt18/pdf/WMT028.pdf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b="1" dirty="0"/>
              <a:t> </a:t>
            </a:r>
            <a:r>
              <a:rPr lang="en-US" sz="1200" b="1" dirty="0" smtClean="0"/>
              <a:t>             </a:t>
            </a:r>
            <a:r>
              <a:rPr lang="en-US" sz="1200" dirty="0" smtClean="0"/>
              <a:t>"Findings </a:t>
            </a:r>
            <a:r>
              <a:rPr lang="en-US" sz="1200" dirty="0"/>
              <a:t>of the 2019 Conference on Machine Translation (WMT19)", </a:t>
            </a:r>
            <a:r>
              <a:rPr lang="en-US" sz="1200" dirty="0" err="1"/>
              <a:t>Barrault</a:t>
            </a:r>
            <a:r>
              <a:rPr lang="en-US" sz="1200" dirty="0"/>
              <a:t> et al. 2019, </a:t>
            </a:r>
            <a:r>
              <a:rPr lang="en-US" sz="1200" dirty="0">
                <a:hlinkClick r:id="rId3"/>
              </a:rPr>
              <a:t>http://</a:t>
            </a:r>
            <a:r>
              <a:rPr lang="en-US" sz="1200" dirty="0" smtClean="0">
                <a:hlinkClick r:id="rId3"/>
              </a:rPr>
              <a:t>www.statmt.org/wmt18/pdf/WMT028.pdf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703" y="304800"/>
            <a:ext cx="10744200" cy="86836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Successful Applications of LSTMs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312"/>
            <a:ext cx="9381067" cy="468788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Speech recognition: Language and acoustic modeling</a:t>
            </a:r>
          </a:p>
          <a:p>
            <a:r>
              <a:rPr lang="en-US" sz="2800" dirty="0"/>
              <a:t>Sequence labeling</a:t>
            </a:r>
          </a:p>
          <a:p>
            <a:pPr lvl="1"/>
            <a:r>
              <a:rPr lang="en-US" dirty="0"/>
              <a:t>POS Tagging </a:t>
            </a:r>
            <a:r>
              <a:rPr lang="en-US" sz="1600" dirty="0">
                <a:hlinkClick r:id="rId3"/>
              </a:rPr>
              <a:t>https://www.aclweb.org/aclwiki/index.php?title=POS_Tagging_(State_of_the_art)</a:t>
            </a:r>
            <a:endParaRPr lang="en-US" dirty="0"/>
          </a:p>
          <a:p>
            <a:pPr lvl="1"/>
            <a:r>
              <a:rPr lang="en-US" dirty="0"/>
              <a:t>NER</a:t>
            </a:r>
          </a:p>
          <a:p>
            <a:pPr lvl="1"/>
            <a:r>
              <a:rPr lang="en-US" dirty="0"/>
              <a:t>Phrase Chunking </a:t>
            </a:r>
          </a:p>
          <a:p>
            <a:r>
              <a:rPr lang="en-US" sz="2800" dirty="0"/>
              <a:t>Neural syntactic and semantic parsing</a:t>
            </a:r>
          </a:p>
          <a:p>
            <a:r>
              <a:rPr lang="en-US" sz="2800" dirty="0"/>
              <a:t>Image captioning: CNN output vector to sequence</a:t>
            </a:r>
            <a:endParaRPr lang="en-US" sz="2400" dirty="0"/>
          </a:p>
          <a:p>
            <a:r>
              <a:rPr lang="en-US" sz="2800" dirty="0"/>
              <a:t>Sequence to Sequence</a:t>
            </a:r>
          </a:p>
          <a:p>
            <a:pPr lvl="1"/>
            <a:r>
              <a:rPr lang="en-US" dirty="0"/>
              <a:t>Machine Translation </a:t>
            </a:r>
            <a:r>
              <a:rPr lang="en-US" sz="2000" dirty="0">
                <a:solidFill>
                  <a:srgbClr val="006600"/>
                </a:solidFill>
              </a:rPr>
              <a:t>(</a:t>
            </a:r>
            <a:r>
              <a:rPr lang="en-US" sz="2000" dirty="0" err="1">
                <a:solidFill>
                  <a:srgbClr val="006600"/>
                </a:solidFill>
              </a:rPr>
              <a:t>Sustkever</a:t>
            </a:r>
            <a:r>
              <a:rPr lang="en-US" sz="2000" dirty="0">
                <a:solidFill>
                  <a:srgbClr val="006600"/>
                </a:solidFill>
              </a:rPr>
              <a:t>, </a:t>
            </a:r>
            <a:r>
              <a:rPr lang="en-US" sz="2000" dirty="0" err="1">
                <a:solidFill>
                  <a:srgbClr val="006600"/>
                </a:solidFill>
              </a:rPr>
              <a:t>Vinyals</a:t>
            </a:r>
            <a:r>
              <a:rPr lang="en-US" sz="2000" dirty="0">
                <a:solidFill>
                  <a:srgbClr val="006600"/>
                </a:solidFill>
              </a:rPr>
              <a:t>, &amp; Le, 2014)</a:t>
            </a:r>
          </a:p>
          <a:p>
            <a:pPr lvl="1"/>
            <a:r>
              <a:rPr lang="en-US" dirty="0"/>
              <a:t>Video Captioning (input sequence of CNN frame outputs)</a:t>
            </a:r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8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60" y="274638"/>
            <a:ext cx="11013440" cy="792162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Bài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tập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thực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hành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11125200" cy="4953000"/>
          </a:xfrm>
        </p:spPr>
        <p:txBody>
          <a:bodyPr/>
          <a:lstStyle/>
          <a:p>
            <a:r>
              <a:rPr lang="en-US" b="1" dirty="0" smtClean="0"/>
              <a:t>LSTM for sentiment</a:t>
            </a:r>
          </a:p>
          <a:p>
            <a:r>
              <a:rPr lang="en-US" sz="2400" b="1" dirty="0" smtClean="0"/>
              <a:t>Data: </a:t>
            </a:r>
            <a:r>
              <a:rPr lang="en-US" sz="2400" dirty="0" smtClean="0"/>
              <a:t>IMDB data set</a:t>
            </a:r>
            <a:endParaRPr lang="en-US" sz="24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06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11201400" cy="63976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Tổng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kết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bài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giảng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hôm</a:t>
            </a:r>
            <a:r>
              <a:rPr lang="en-US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nay</a:t>
            </a:r>
            <a:endParaRPr lang="vi-VN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11125200" cy="4572000"/>
          </a:xfrm>
        </p:spPr>
        <p:txBody>
          <a:bodyPr/>
          <a:lstStyle/>
          <a:p>
            <a:r>
              <a:rPr lang="en-US" dirty="0" smtClean="0">
                <a:latin typeface="Perpetua (Body)"/>
              </a:rPr>
              <a:t>Recurrent Neural Network is one of the best deep NLP </a:t>
            </a:r>
            <a:r>
              <a:rPr lang="vi-VN" dirty="0" smtClean="0">
                <a:latin typeface="Perpetua (Body)"/>
              </a:rPr>
              <a:t>model families</a:t>
            </a:r>
          </a:p>
          <a:p>
            <a:r>
              <a:rPr lang="en-US" dirty="0" smtClean="0"/>
              <a:t>Most important and powerful RNN extensions with LSTMs and GRUs</a:t>
            </a:r>
          </a:p>
          <a:p>
            <a:r>
              <a:rPr lang="en-US" dirty="0" smtClean="0"/>
              <a:t>Apply RNN, LSTM for sentiment analysis and Name Entity problems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590800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 and Discussion!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111C7-0D49-4F56-8EA8-A6A5F64911A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533400" y="323759"/>
            <a:ext cx="8077254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j-lt"/>
                <a:ea typeface="Calibri"/>
                <a:cs typeface="Calibri"/>
                <a:sym typeface="Calibri"/>
              </a:rPr>
              <a:t>Types of RNN</a:t>
            </a:r>
            <a:endParaRPr dirty="0">
              <a:latin typeface="+mj-lt"/>
            </a:endParaRPr>
          </a:p>
        </p:txBody>
      </p:sp>
      <p:pic>
        <p:nvPicPr>
          <p:cNvPr id="131" name="Google Shape;131;p6" descr="In-depth tutorial of Recurrent Neural Network (RNN) and Long - Short Term  Memory (LSTM) Networks | by Sanket Maheshwari | Analytics Vidhya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38" y="1752600"/>
            <a:ext cx="10218967" cy="3511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4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990601" y="342232"/>
            <a:ext cx="9753600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b="1" dirty="0"/>
              <a:t>Recurrent Neural Network Cell</a:t>
            </a:r>
            <a:endParaRPr sz="4267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59809" y="5246277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3641537" y="3278687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7845245" y="3278687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769322" y="3662897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44789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381000" y="363925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Recurrent Neural Network Cell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59809" y="5246277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3641537" y="3278687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7845245" y="3278687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769322" y="3662897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391624" y="1744679"/>
                <a:ext cx="3695562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tanh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624" y="1744679"/>
                <a:ext cx="369556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47" r="-2636" b="-3442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6219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8"/>
          <p:cNvSpPr/>
          <p:nvPr/>
        </p:nvSpPr>
        <p:spPr>
          <a:xfrm>
            <a:off x="572667" y="312861"/>
            <a:ext cx="12259735" cy="778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sz="4267" dirty="0"/>
              <a:t>Recurrent Neural Network Cell</a:t>
            </a:r>
            <a:endParaRPr sz="4267" dirty="0"/>
          </a:p>
        </p:txBody>
      </p:sp>
      <p:grpSp>
        <p:nvGrpSpPr>
          <p:cNvPr id="18" name="Group 17"/>
          <p:cNvGrpSpPr/>
          <p:nvPr/>
        </p:nvGrpSpPr>
        <p:grpSpPr>
          <a:xfrm>
            <a:off x="5759809" y="5246277"/>
            <a:ext cx="565603" cy="692465"/>
            <a:chOff x="4750274" y="1746843"/>
            <a:chExt cx="424202" cy="519349"/>
          </a:xfrm>
        </p:grpSpPr>
        <p:sp>
          <p:nvSpPr>
            <p:cNvPr id="16" name="Oval 15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4750274" y="1783751"/>
                  <a:ext cx="424202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0767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5630501" y="3316666"/>
            <a:ext cx="773960" cy="692465"/>
            <a:chOff x="6512842" y="2453180"/>
            <a:chExt cx="580470" cy="519349"/>
          </a:xfrm>
        </p:grpSpPr>
        <p:sp>
          <p:nvSpPr>
            <p:cNvPr id="30" name="Oval 29"/>
            <p:cNvSpPr/>
            <p:nvPr/>
          </p:nvSpPr>
          <p:spPr>
            <a:xfrm>
              <a:off x="6512842" y="2453180"/>
              <a:ext cx="580470" cy="519349"/>
            </a:xfrm>
            <a:prstGeom prst="ellipse">
              <a:avLst/>
            </a:prstGeom>
            <a:solidFill>
              <a:srgbClr val="FAC7C7"/>
            </a:solidFill>
            <a:ln w="12700" cap="flat">
              <a:solidFill>
                <a:srgbClr val="C0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6563237" y="2558965"/>
                  <a:ext cx="370558" cy="2847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67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𝑅𝑁𝑁</m:t>
                        </m:r>
                      </m:oMath>
                    </m:oMathPara>
                  </a14:m>
                  <a:endParaRPr lang="en-US" sz="1867" dirty="0"/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237" y="2558965"/>
                  <a:ext cx="370558" cy="3077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9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3641537" y="3278687"/>
            <a:ext cx="583750" cy="692465"/>
            <a:chOff x="4750274" y="1746843"/>
            <a:chExt cx="437813" cy="519349"/>
          </a:xfrm>
        </p:grpSpPr>
        <p:sp>
          <p:nvSpPr>
            <p:cNvPr id="38" name="Oval 37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4750274" y="1783751"/>
                  <a:ext cx="437813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731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7845245" y="3278687"/>
            <a:ext cx="576633" cy="692465"/>
            <a:chOff x="4750274" y="1746843"/>
            <a:chExt cx="432475" cy="519349"/>
          </a:xfrm>
        </p:grpSpPr>
        <p:sp>
          <p:nvSpPr>
            <p:cNvPr id="52" name="Oval 51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4750274" y="1783751"/>
                  <a:ext cx="432475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1" name="Straight Arrow Connector 60"/>
          <p:cNvCxnSpPr/>
          <p:nvPr/>
        </p:nvCxnSpPr>
        <p:spPr>
          <a:xfrm>
            <a:off x="6769322" y="3662897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/>
          <p:cNvCxnSpPr/>
          <p:nvPr/>
        </p:nvCxnSpPr>
        <p:spPr>
          <a:xfrm flipV="1">
            <a:off x="6006985" y="4275328"/>
            <a:ext cx="0" cy="491744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/>
          <p:cNvCxnSpPr/>
          <p:nvPr/>
        </p:nvCxnSpPr>
        <p:spPr>
          <a:xfrm>
            <a:off x="4704810" y="3627555"/>
            <a:ext cx="472727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2668" y="4926156"/>
                <a:ext cx="3695562" cy="3693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tanh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hh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h𝑥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0" y="3694617"/>
                <a:ext cx="2774799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754" t="-143478" r="-2632" b="-17608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754951" y="2066739"/>
            <a:ext cx="576633" cy="1087235"/>
            <a:chOff x="4316215" y="1550054"/>
            <a:chExt cx="432475" cy="815426"/>
          </a:xfrm>
        </p:grpSpPr>
        <p:grpSp>
          <p:nvGrpSpPr>
            <p:cNvPr id="19" name="Group 18"/>
            <p:cNvGrpSpPr/>
            <p:nvPr/>
          </p:nvGrpSpPr>
          <p:grpSpPr>
            <a:xfrm>
              <a:off x="4316215" y="1550054"/>
              <a:ext cx="432475" cy="519349"/>
              <a:chOff x="4750274" y="1746843"/>
              <a:chExt cx="432475" cy="51934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4772238" y="1746843"/>
                <a:ext cx="340641" cy="519349"/>
              </a:xfrm>
              <a:prstGeom prst="ellipse">
                <a:avLst/>
              </a:prstGeom>
              <a:solidFill>
                <a:srgbClr val="D1E0F9"/>
              </a:solidFill>
              <a:ln w="12700" cap="flat">
                <a:solidFill>
                  <a:srgbClr val="0070C0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0959" tIns="60959" rIns="60959" bIns="60959" numCol="1" spcCol="38100" rtlCol="0" anchor="ctr">
                <a:spAutoFit/>
              </a:bodyPr>
              <a:lstStyle/>
              <a:p>
                <a:pPr defTabSz="609585" latinLnBrk="1" hangingPunct="0"/>
                <a:endParaRPr lang="en-US"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50274" y="1783751"/>
                    <a:ext cx="432475" cy="34624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0274" y="1783751"/>
                    <a:ext cx="467820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" name="Straight Arrow Connector 23"/>
            <p:cNvCxnSpPr/>
            <p:nvPr/>
          </p:nvCxnSpPr>
          <p:spPr>
            <a:xfrm flipV="1">
              <a:off x="4505239" y="2103120"/>
              <a:ext cx="0" cy="262360"/>
            </a:xfrm>
            <a:prstGeom prst="straightConnector1">
              <a:avLst/>
            </a:prstGeom>
            <a:noFill/>
            <a:ln w="25400" cap="flat">
              <a:solidFill>
                <a:srgbClr val="40404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cxnSp>
        <p:nvCxnSpPr>
          <p:cNvPr id="25" name="Straight Arrow Connector 24"/>
          <p:cNvCxnSpPr/>
          <p:nvPr/>
        </p:nvCxnSpPr>
        <p:spPr>
          <a:xfrm flipH="1" flipV="1">
            <a:off x="6016187" y="1717724"/>
            <a:ext cx="15293" cy="345749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6" name="Group 25"/>
          <p:cNvGrpSpPr/>
          <p:nvPr/>
        </p:nvGrpSpPr>
        <p:grpSpPr>
          <a:xfrm>
            <a:off x="5754955" y="1030198"/>
            <a:ext cx="567335" cy="692465"/>
            <a:chOff x="4750274" y="1746843"/>
            <a:chExt cx="425501" cy="519349"/>
          </a:xfrm>
        </p:grpSpPr>
        <p:sp>
          <p:nvSpPr>
            <p:cNvPr id="27" name="Oval 26"/>
            <p:cNvSpPr/>
            <p:nvPr/>
          </p:nvSpPr>
          <p:spPr>
            <a:xfrm>
              <a:off x="4772238" y="1746843"/>
              <a:ext cx="340641" cy="519349"/>
            </a:xfrm>
            <a:prstGeom prst="ellipse">
              <a:avLst/>
            </a:prstGeom>
            <a:solidFill>
              <a:srgbClr val="D1E0F9"/>
            </a:solidFill>
            <a:ln w="12700" cap="flat">
              <a:solidFill>
                <a:srgbClr val="0070C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60959" tIns="60959" rIns="60959" bIns="60959" numCol="1" spcCol="38100" rtlCol="0" anchor="ctr">
              <a:spAutoFit/>
            </a:bodyPr>
            <a:lstStyle/>
            <a:p>
              <a:pPr defTabSz="609585" latinLnBrk="1" hangingPunct="0"/>
              <a:endParaRPr lang="en-US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4750274" y="1783751"/>
                  <a:ext cx="425501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274" y="1783751"/>
                  <a:ext cx="46782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2667" y="5519699"/>
                <a:ext cx="2931507" cy="3985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defTabSz="609585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softmax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⁡(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00" y="4139774"/>
                <a:ext cx="2203039" cy="298928"/>
              </a:xfrm>
              <a:prstGeom prst="rect">
                <a:avLst/>
              </a:prstGeom>
              <a:blipFill rotWithShape="0">
                <a:blip r:embed="rId9"/>
                <a:stretch>
                  <a:fillRect l="-1934" t="-132653" r="-3315" b="-1612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492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1928</TotalTime>
  <Words>1893</Words>
  <Application>Microsoft Office PowerPoint</Application>
  <PresentationFormat>Widescreen</PresentationFormat>
  <Paragraphs>393</Paragraphs>
  <Slides>55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Arial</vt:lpstr>
      <vt:lpstr>Calibri</vt:lpstr>
      <vt:lpstr>Cambria Math</vt:lpstr>
      <vt:lpstr>Franklin Gothic Book</vt:lpstr>
      <vt:lpstr>Helvetica</vt:lpstr>
      <vt:lpstr>HelveticaNeueLT Std Med</vt:lpstr>
      <vt:lpstr>Perpetua</vt:lpstr>
      <vt:lpstr>Perpetua (Body)</vt:lpstr>
      <vt:lpstr>Quattrocento Sans</vt:lpstr>
      <vt:lpstr>Tahoma</vt:lpstr>
      <vt:lpstr>Times New Roman</vt:lpstr>
      <vt:lpstr>Wingdings</vt:lpstr>
      <vt:lpstr>Wingdings 2</vt:lpstr>
      <vt:lpstr>Equity</vt:lpstr>
      <vt:lpstr>Sequence Modeling và Mạng hồi quy (Recurrent Neural Network) Và LSTM</vt:lpstr>
      <vt:lpstr>Nội dung trình bày</vt:lpstr>
      <vt:lpstr>Sequence Data</vt:lpstr>
      <vt:lpstr>Why Recurrent Neural Networks (No standard NN)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 for RNNs</vt:lpstr>
      <vt:lpstr>Qui tắc chuỗi đa biến</vt:lpstr>
      <vt:lpstr>Backpropagation for RNNs</vt:lpstr>
      <vt:lpstr>Vectorization</vt:lpstr>
      <vt:lpstr>Non-linearities, old and new</vt:lpstr>
      <vt:lpstr>Parameter Initialization</vt:lpstr>
      <vt:lpstr>Optimizers</vt:lpstr>
      <vt:lpstr>Dropout</vt:lpstr>
      <vt:lpstr>Bài tập thực hành</vt:lpstr>
      <vt:lpstr>The vanishing/exploding gradient problem</vt:lpstr>
      <vt:lpstr>Vanishing gradient intuition</vt:lpstr>
      <vt:lpstr>Vanishing gradient intuition</vt:lpstr>
      <vt:lpstr>Vanishing gradient intuition</vt:lpstr>
      <vt:lpstr>Vanishing gradient intuition</vt:lpstr>
      <vt:lpstr>The vanishing gradient problem</vt:lpstr>
      <vt:lpstr>The vanishing gradient problem</vt:lpstr>
      <vt:lpstr>The vanishing gradient problem for language models</vt:lpstr>
      <vt:lpstr>Vanishing/Exploding Solutions</vt:lpstr>
      <vt:lpstr>Long Short-Term Memory RNNs (LSTMs)</vt:lpstr>
      <vt:lpstr>Long Short-Term Memory (LSTM)</vt:lpstr>
      <vt:lpstr>Long Short-Term Memory (LSTM)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vanishing/exploding gradient just a RNN problem?</vt:lpstr>
      <vt:lpstr>LSTMs: real-world success</vt:lpstr>
      <vt:lpstr>Successful Applications of LSTMs</vt:lpstr>
      <vt:lpstr>Bài tập thực hành</vt:lpstr>
      <vt:lpstr>Tổng kết bài giảng hôm nay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Ôn tập môn Trí tuệ nhân tạo</dc:title>
  <dc:creator>vinhnv</dc:creator>
  <cp:lastModifiedBy>Windows User</cp:lastModifiedBy>
  <cp:revision>453</cp:revision>
  <dcterms:created xsi:type="dcterms:W3CDTF">2010-05-31T14:26:17Z</dcterms:created>
  <dcterms:modified xsi:type="dcterms:W3CDTF">2022-08-12T07:12:23Z</dcterms:modified>
</cp:coreProperties>
</file>